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4" r:id="rId1"/>
  </p:sldMasterIdLst>
  <p:notesMasterIdLst>
    <p:notesMasterId r:id="rId25"/>
  </p:notesMasterIdLst>
  <p:handoutMasterIdLst>
    <p:handoutMasterId r:id="rId26"/>
  </p:handoutMasterIdLst>
  <p:sldIdLst>
    <p:sldId id="256" r:id="rId2"/>
    <p:sldId id="293" r:id="rId3"/>
    <p:sldId id="361" r:id="rId4"/>
    <p:sldId id="368" r:id="rId5"/>
    <p:sldId id="367" r:id="rId6"/>
    <p:sldId id="366" r:id="rId7"/>
    <p:sldId id="365" r:id="rId8"/>
    <p:sldId id="359" r:id="rId9"/>
    <p:sldId id="320" r:id="rId10"/>
    <p:sldId id="321" r:id="rId11"/>
    <p:sldId id="322" r:id="rId12"/>
    <p:sldId id="323" r:id="rId13"/>
    <p:sldId id="325" r:id="rId14"/>
    <p:sldId id="326" r:id="rId15"/>
    <p:sldId id="334" r:id="rId16"/>
    <p:sldId id="377" r:id="rId17"/>
    <p:sldId id="378" r:id="rId18"/>
    <p:sldId id="370" r:id="rId19"/>
    <p:sldId id="371" r:id="rId20"/>
    <p:sldId id="374" r:id="rId21"/>
    <p:sldId id="373" r:id="rId22"/>
    <p:sldId id="372" r:id="rId23"/>
    <p:sldId id="376" r:id="rId24"/>
  </p:sldIdLst>
  <p:sldSz cx="9144000" cy="5143500" type="screen16x9"/>
  <p:notesSz cx="6858000" cy="9144000"/>
  <p:defaultTextStyle>
    <a:defPPr>
      <a:defRPr lang="en-US"/>
    </a:defPPr>
    <a:lvl1pPr marL="0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4" userDrawn="1">
          <p15:clr>
            <a:srgbClr val="A4A3A4"/>
          </p15:clr>
        </p15:guide>
        <p15:guide id="2" pos="29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7C00"/>
    <a:srgbClr val="F58320"/>
    <a:srgbClr val="AF1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6"/>
    <p:restoredTop sz="86392"/>
  </p:normalViewPr>
  <p:slideViewPr>
    <p:cSldViewPr snapToGrid="0" snapToObjects="1">
      <p:cViewPr>
        <p:scale>
          <a:sx n="140" d="100"/>
          <a:sy n="140" d="100"/>
        </p:scale>
        <p:origin x="2704" y="2064"/>
      </p:cViewPr>
      <p:guideLst>
        <p:guide orient="horz" pos="1624"/>
        <p:guide pos="29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42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AA457-DBC8-7149-B53A-82D0B3484E0C}" type="datetimeFigureOut">
              <a:rPr lang="en-US" smtClean="0"/>
              <a:pPr/>
              <a:t>10/31/19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7DEA7-7B68-1746-997F-802498B6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109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228D4-D9EB-7545-9ED1-8E7C605A9CE9}" type="datetimeFigureOut">
              <a:rPr lang="en-US" smtClean="0"/>
              <a:pPr/>
              <a:t>10/31/19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5FF31-28E3-664B-8811-867FAFB1FD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952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379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42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83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29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9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42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25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41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2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59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36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13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4" y="908469"/>
            <a:ext cx="6395357" cy="1102519"/>
          </a:xfrm>
        </p:spPr>
        <p:txBody>
          <a:bodyPr wrap="square"/>
          <a:lstStyle>
            <a:lvl1pPr>
              <a:defRPr sz="3300"/>
            </a:lvl1pPr>
          </a:lstStyle>
          <a:p>
            <a:r>
              <a:rPr lang="en-US" sz="3000" b="1" i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1024" y="2225300"/>
            <a:ext cx="6395358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762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66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300"/>
            </a:lvl1pPr>
          </a:lstStyle>
          <a:p>
            <a:r>
              <a:rPr lang="en-US" sz="3000" b="1" i="0" dirty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defRPr/>
            </a:lvl1pPr>
            <a:lvl2pPr marL="342900" indent="-171450">
              <a:defRPr/>
            </a:lvl2pPr>
            <a:lvl3pPr marL="514350" indent="-171450">
              <a:defRPr/>
            </a:lvl3pPr>
            <a:lvl4pPr marL="685800" indent="-171450">
              <a:defRPr/>
            </a:lvl4pPr>
            <a:lvl5pPr marL="857250" indent="-171450">
              <a:defRPr/>
            </a:lvl5pPr>
          </a:lstStyle>
          <a:p>
            <a:pPr lvl="0"/>
            <a:r>
              <a:rPr lang="en-US" sz="2100" dirty="0" smtClean="0">
                <a:solidFill>
                  <a:srgbClr val="262626"/>
                </a:solidFill>
              </a:rPr>
              <a:t>Click to edit Master text styles</a:t>
            </a:r>
          </a:p>
          <a:p>
            <a:pPr lvl="1"/>
            <a:r>
              <a:rPr lang="en-US" sz="2100" dirty="0" smtClean="0">
                <a:solidFill>
                  <a:srgbClr val="262626"/>
                </a:solidFill>
              </a:rPr>
              <a:t>Second level</a:t>
            </a:r>
          </a:p>
          <a:p>
            <a:pPr lvl="2"/>
            <a:r>
              <a:rPr lang="en-US" sz="2100" dirty="0" smtClean="0">
                <a:solidFill>
                  <a:srgbClr val="262626"/>
                </a:solidFill>
              </a:rPr>
              <a:t>Third level</a:t>
            </a:r>
          </a:p>
          <a:p>
            <a:pPr lvl="3"/>
            <a:r>
              <a:rPr lang="en-US" sz="2100" dirty="0" smtClean="0">
                <a:solidFill>
                  <a:srgbClr val="262626"/>
                </a:solidFill>
              </a:rPr>
              <a:t>Fourth level</a:t>
            </a:r>
          </a:p>
          <a:p>
            <a:pPr lvl="4"/>
            <a:r>
              <a:rPr lang="en-US" sz="2100" dirty="0" smtClean="0">
                <a:solidFill>
                  <a:srgbClr val="262626"/>
                </a:solidFill>
              </a:rPr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3EBC8F84-5B91-E04F-BBE9-64ED67946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94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300"/>
            </a:lvl1pPr>
          </a:lstStyle>
          <a:p>
            <a:r>
              <a:rPr lang="en-US" sz="3000" b="1" i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341" y="960121"/>
            <a:ext cx="3920336" cy="3634502"/>
          </a:xfrm>
        </p:spPr>
        <p:txBody>
          <a:bodyPr/>
          <a:lstStyle>
            <a:lvl1pPr marL="171450" indent="-171450">
              <a:defRPr sz="2100"/>
            </a:lvl1pPr>
            <a:lvl2pPr marL="342900" indent="-171450">
              <a:defRPr sz="1800"/>
            </a:lvl2pPr>
            <a:lvl3pPr marL="514350" indent="-171450">
              <a:defRPr sz="1800"/>
            </a:lvl3pPr>
            <a:lvl4pPr marL="685800" indent="-171450">
              <a:defRPr sz="1800"/>
            </a:lvl4pPr>
            <a:lvl5pPr marL="857250" indent="-171450">
              <a:defRPr sz="18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z="2100" smtClean="0">
                <a:solidFill>
                  <a:srgbClr val="262626"/>
                </a:solidFill>
              </a:rPr>
              <a:t>Click to edit Master text styles</a:t>
            </a:r>
          </a:p>
          <a:p>
            <a:pPr lvl="1"/>
            <a:r>
              <a:rPr lang="en-US" sz="2100" smtClean="0">
                <a:solidFill>
                  <a:srgbClr val="262626"/>
                </a:solidFill>
              </a:rPr>
              <a:t>Second level</a:t>
            </a:r>
          </a:p>
          <a:p>
            <a:pPr lvl="2"/>
            <a:r>
              <a:rPr lang="en-US" sz="2100" smtClean="0">
                <a:solidFill>
                  <a:srgbClr val="262626"/>
                </a:solidFill>
              </a:rPr>
              <a:t>Third level</a:t>
            </a:r>
          </a:p>
          <a:p>
            <a:pPr lvl="3"/>
            <a:r>
              <a:rPr lang="en-US" sz="2100" smtClean="0">
                <a:solidFill>
                  <a:srgbClr val="262626"/>
                </a:solidFill>
              </a:rPr>
              <a:t>Fourth level</a:t>
            </a:r>
          </a:p>
          <a:p>
            <a:pPr lvl="4"/>
            <a:r>
              <a:rPr lang="en-US" sz="2100" smtClean="0">
                <a:solidFill>
                  <a:srgbClr val="262626"/>
                </a:solidFill>
              </a:rPr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511901" y="960121"/>
            <a:ext cx="4073441" cy="3634502"/>
          </a:xfrm>
        </p:spPr>
        <p:txBody>
          <a:bodyPr/>
          <a:lstStyle>
            <a:lvl1pPr marL="171450" indent="-171450">
              <a:defRPr sz="2100"/>
            </a:lvl1pPr>
            <a:lvl2pPr marL="342900" indent="-171450">
              <a:defRPr sz="1500"/>
            </a:lvl2pPr>
            <a:lvl3pPr marL="514350" indent="-171450">
              <a:defRPr sz="1500"/>
            </a:lvl3pPr>
            <a:lvl4pPr marL="685800" indent="-171450">
              <a:defRPr sz="1500"/>
            </a:lvl4pPr>
            <a:lvl5pPr marL="857250" indent="-171450"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z="2100" smtClean="0">
                <a:solidFill>
                  <a:srgbClr val="262626"/>
                </a:solidFill>
              </a:rPr>
              <a:t>Click to edit Master text styles</a:t>
            </a:r>
          </a:p>
          <a:p>
            <a:pPr lvl="1"/>
            <a:r>
              <a:rPr lang="en-US" sz="2100" smtClean="0">
                <a:solidFill>
                  <a:srgbClr val="262626"/>
                </a:solidFill>
              </a:rPr>
              <a:t>Second level</a:t>
            </a:r>
          </a:p>
          <a:p>
            <a:pPr lvl="2"/>
            <a:r>
              <a:rPr lang="en-US" sz="2100" smtClean="0">
                <a:solidFill>
                  <a:srgbClr val="262626"/>
                </a:solidFill>
              </a:rPr>
              <a:t>Third level</a:t>
            </a:r>
          </a:p>
          <a:p>
            <a:pPr lvl="3"/>
            <a:r>
              <a:rPr lang="en-US" sz="2100" smtClean="0">
                <a:solidFill>
                  <a:srgbClr val="262626"/>
                </a:solidFill>
              </a:rPr>
              <a:t>Fourth level</a:t>
            </a:r>
          </a:p>
          <a:p>
            <a:pPr lvl="4"/>
            <a:r>
              <a:rPr lang="en-US" sz="2100" smtClean="0">
                <a:solidFill>
                  <a:srgbClr val="262626"/>
                </a:solidFill>
              </a:rPr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9520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300"/>
            </a:lvl1pPr>
          </a:lstStyle>
          <a:p>
            <a:r>
              <a:rPr lang="en-US" sz="3000" b="1" i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342" y="960120"/>
            <a:ext cx="3934479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341" y="1551216"/>
            <a:ext cx="3934481" cy="304340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960120"/>
            <a:ext cx="40133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2" y="1551216"/>
            <a:ext cx="4013340" cy="304340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5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300"/>
            </a:lvl1pPr>
          </a:lstStyle>
          <a:p>
            <a:r>
              <a:rPr lang="en-US" sz="3000" b="1" i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41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19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031507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42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343" y="118244"/>
            <a:ext cx="8113999" cy="75261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3000" b="1" i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343" y="960120"/>
            <a:ext cx="8113999" cy="3650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z="2100" smtClean="0">
                <a:solidFill>
                  <a:srgbClr val="262626"/>
                </a:solidFill>
              </a:rPr>
              <a:t>Click to edit Master text styles</a:t>
            </a:r>
          </a:p>
          <a:p>
            <a:pPr lvl="1"/>
            <a:r>
              <a:rPr lang="en-US" sz="2100" smtClean="0">
                <a:solidFill>
                  <a:srgbClr val="262626"/>
                </a:solidFill>
              </a:rPr>
              <a:t>Second level</a:t>
            </a:r>
          </a:p>
          <a:p>
            <a:pPr lvl="2"/>
            <a:r>
              <a:rPr lang="en-US" sz="2100" smtClean="0">
                <a:solidFill>
                  <a:srgbClr val="262626"/>
                </a:solidFill>
              </a:rPr>
              <a:t>Third level</a:t>
            </a:r>
          </a:p>
          <a:p>
            <a:pPr lvl="3"/>
            <a:r>
              <a:rPr lang="en-US" sz="2100" smtClean="0">
                <a:solidFill>
                  <a:srgbClr val="262626"/>
                </a:solidFill>
              </a:rPr>
              <a:t>Fourth level</a:t>
            </a:r>
          </a:p>
          <a:p>
            <a:pPr lvl="4"/>
            <a:r>
              <a:rPr lang="en-US" sz="2100" smtClean="0">
                <a:solidFill>
                  <a:srgbClr val="262626"/>
                </a:solidFill>
              </a:rPr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9286" y="4788640"/>
            <a:ext cx="77105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none" normalizeH="0">
                <a:solidFill>
                  <a:schemeClr val="bg1"/>
                </a:solidFill>
                <a:effectLst>
                  <a:outerShdw blurRad="63500" dist="12700" dir="2700000" algn="tl" rotWithShape="0">
                    <a:schemeClr val="bg1">
                      <a:alpha val="25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7/30/12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59195" y="4788640"/>
            <a:ext cx="43361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>
                <a:solidFill>
                  <a:schemeClr val="bg1"/>
                </a:solidFill>
                <a:effectLst>
                  <a:outerShdw blurRad="63500" dist="12700" dir="2700000" algn="tl">
                    <a:schemeClr val="bg1">
                      <a:alpha val="25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342" y="4788640"/>
            <a:ext cx="5990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  <a:effectLst>
                  <a:outerShdw blurRad="63500" dist="12700" dir="2700000" algn="tl" rotWithShape="0">
                    <a:schemeClr val="bg1">
                      <a:alpha val="25000"/>
                    </a:schemeClr>
                  </a:outerShdw>
                </a:effectLst>
              </a:defRPr>
            </a:lvl1pPr>
          </a:lstStyle>
          <a:p>
            <a:fld id="{3EBC8F84-5B91-E04F-BBE9-64ED67946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81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baseline="0">
          <a:solidFill>
            <a:schemeClr val="tx1">
              <a:lumMod val="85000"/>
              <a:lumOff val="15000"/>
            </a:schemeClr>
          </a:solidFill>
          <a:effectLst>
            <a:outerShdw blurRad="82550" dir="2700000" algn="tl">
              <a:schemeClr val="tx1">
                <a:lumMod val="85000"/>
                <a:lumOff val="15000"/>
                <a:alpha val="26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SzPct val="90000"/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342900" rtl="0" eaLnBrk="1" latinLnBrk="0" hangingPunct="1">
        <a:spcBef>
          <a:spcPct val="20000"/>
        </a:spcBef>
        <a:buSzPct val="90000"/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342900" rtl="0" eaLnBrk="1" latinLnBrk="0" hangingPunct="1">
        <a:spcBef>
          <a:spcPct val="20000"/>
        </a:spcBef>
        <a:buSzPct val="90000"/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342900" rtl="0" eaLnBrk="1" latinLnBrk="0" hangingPunct="1">
        <a:spcBef>
          <a:spcPct val="20000"/>
        </a:spcBef>
        <a:buSzPct val="90000"/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342900" rtl="0" eaLnBrk="1" latinLnBrk="0" hangingPunct="1">
        <a:spcBef>
          <a:spcPct val="20000"/>
        </a:spcBef>
        <a:buSzPct val="90000"/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9.emf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emf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9.emf"/><Relationship Id="rId10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emf"/><Relationship Id="rId12" Type="http://schemas.openxmlformats.org/officeDocument/2006/relationships/image" Target="../media/image21.emf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9.emf"/><Relationship Id="rId10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emf"/><Relationship Id="rId12" Type="http://schemas.openxmlformats.org/officeDocument/2006/relationships/image" Target="../media/image22.emf"/><Relationship Id="rId13" Type="http://schemas.openxmlformats.org/officeDocument/2006/relationships/image" Target="../media/image23.emf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9.emf"/><Relationship Id="rId10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nkgo-project.github.io/gpe/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jpeg"/><Relationship Id="rId10" Type="http://schemas.openxmlformats.org/officeDocument/2006/relationships/hyperlink" Target="https://xsdk.info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nkgo-project/ginkgo" TargetMode="External"/><Relationship Id="rId4" Type="http://schemas.openxmlformats.org/officeDocument/2006/relationships/hyperlink" Target="https://ginkgo-project.github.io/gpe/" TargetMode="External"/><Relationship Id="rId5" Type="http://schemas.openxmlformats.org/officeDocument/2006/relationships/hyperlink" Target="https://ginkgo-project.github.io/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nkgo-project/ginkgo" TargetMode="External"/><Relationship Id="rId4" Type="http://schemas.openxmlformats.org/officeDocument/2006/relationships/hyperlink" Target="https://ginkgo-project.github.io/gpe/" TargetMode="External"/><Relationship Id="rId5" Type="http://schemas.openxmlformats.org/officeDocument/2006/relationships/hyperlink" Target="https://ginkgo-project.github.io/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394" y="1219806"/>
            <a:ext cx="6393692" cy="110251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The Ginkgo Sparse Linear Algebra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Package</a:t>
            </a:r>
            <a:endParaRPr lang="en-US" sz="2400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4395" y="212689"/>
            <a:ext cx="13949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ICL </a:t>
            </a:r>
            <a:r>
              <a:rPr lang="en-US" sz="1050" dirty="0" smtClean="0">
                <a:latin typeface="Calibri" charset="0"/>
                <a:ea typeface="Calibri" charset="0"/>
                <a:cs typeface="Calibri" charset="0"/>
              </a:rPr>
              <a:t>Booth Talk</a:t>
            </a:r>
          </a:p>
          <a:p>
            <a:r>
              <a:rPr lang="en-US" sz="1050" dirty="0" smtClean="0">
                <a:latin typeface="Calibri" charset="0"/>
                <a:ea typeface="Calibri" charset="0"/>
                <a:cs typeface="Calibri" charset="0"/>
              </a:rPr>
              <a:t>Supercomputing 2019</a:t>
            </a:r>
            <a:endParaRPr lang="en-US" sz="105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64394" y="4672527"/>
            <a:ext cx="1070421" cy="295342"/>
          </a:xfrm>
          <a:prstGeom prst="rect">
            <a:avLst/>
          </a:prstGeom>
          <a:effectLst/>
        </p:spPr>
        <p:txBody>
          <a:bodyPr vert="horz" lIns="68580" tIns="34290" rIns="68580" bIns="34290" rtlCol="0">
            <a:normAutofit/>
          </a:bodyPr>
          <a:lstStyle>
            <a:lvl1pPr marL="0" indent="0" algn="ctr" defTabSz="457189" rtl="0" eaLnBrk="1" latinLnBrk="0" hangingPunct="1">
              <a:spcBef>
                <a:spcPct val="20000"/>
              </a:spcBef>
              <a:buSzPct val="90000"/>
              <a:buFont typeface="Arial"/>
              <a:buNone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76200" dir="27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189" indent="0" algn="ctr" defTabSz="457189" rtl="0" eaLnBrk="1" latinLnBrk="0" hangingPunct="1">
              <a:spcBef>
                <a:spcPct val="20000"/>
              </a:spcBef>
              <a:buSzPct val="9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457189" rtl="0" eaLnBrk="1" latinLnBrk="0" hangingPunct="1">
              <a:spcBef>
                <a:spcPct val="20000"/>
              </a:spcBef>
              <a:buSzPct val="90000"/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457189" rtl="0" eaLnBrk="1" latinLnBrk="0" hangingPunct="1">
              <a:spcBef>
                <a:spcPct val="20000"/>
              </a:spcBef>
              <a:buSzPct val="90000"/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457189" rtl="0" eaLnBrk="1" latinLnBrk="0" hangingPunct="1">
              <a:spcBef>
                <a:spcPct val="20000"/>
              </a:spcBef>
              <a:buSzPct val="9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u="sng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Hartwig</a:t>
            </a:r>
            <a:r>
              <a:rPr 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u="sng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Anzt</a:t>
            </a:r>
            <a:endParaRPr lang="en-US" sz="1200" u="sng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427" y="2445721"/>
            <a:ext cx="2101625" cy="174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7308" y="1301334"/>
            <a:ext cx="174573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Matrix-Vector Product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3117" y="1301334"/>
            <a:ext cx="230319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Preconditioner (for matrix     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07" y="1840800"/>
            <a:ext cx="771324" cy="142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30" y="1822875"/>
            <a:ext cx="1037955" cy="1809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426" y="1368379"/>
            <a:ext cx="142838" cy="1428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4434" y="2208087"/>
            <a:ext cx="980819" cy="18092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Linear Operators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3072" y="735975"/>
            <a:ext cx="4273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We express everything as Linear Operator and leverage C++ class inheritance.</a:t>
            </a:r>
          </a:p>
        </p:txBody>
      </p:sp>
    </p:spTree>
    <p:extLst>
      <p:ext uri="{BB962C8B-B14F-4D97-AF65-F5344CB8AC3E}">
        <p14:creationId xmlns:p14="http://schemas.microsoft.com/office/powerpoint/2010/main" val="94879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7308" y="1301334"/>
            <a:ext cx="174573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Matrix-Vector Product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4595" y="1301334"/>
            <a:ext cx="210775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Solver (for system               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3117" y="1301334"/>
            <a:ext cx="230319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Preconditioner (for matrix     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07" y="1840800"/>
            <a:ext cx="771324" cy="142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30" y="1822875"/>
            <a:ext cx="1037955" cy="180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975" y="1852003"/>
            <a:ext cx="761801" cy="1428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333" y="1368379"/>
            <a:ext cx="580874" cy="1428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426" y="1368379"/>
            <a:ext cx="142838" cy="1428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4434" y="2208087"/>
            <a:ext cx="980819" cy="1809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9111" y="2208087"/>
            <a:ext cx="704666" cy="180928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Linear Operators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93072" y="735975"/>
            <a:ext cx="4273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We express everything as Linear Operator and leverage C++ class inheritance.</a:t>
            </a:r>
          </a:p>
        </p:txBody>
      </p:sp>
    </p:spTree>
    <p:extLst>
      <p:ext uri="{BB962C8B-B14F-4D97-AF65-F5344CB8AC3E}">
        <p14:creationId xmlns:p14="http://schemas.microsoft.com/office/powerpoint/2010/main" val="80342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7308" y="1301334"/>
            <a:ext cx="174573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Matrix-Vector Product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4595" y="1301334"/>
            <a:ext cx="210775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Solver (for system               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3117" y="1301334"/>
            <a:ext cx="230319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Preconditioner (for matrix     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07" y="1840800"/>
            <a:ext cx="771324" cy="142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30" y="1822875"/>
            <a:ext cx="1037955" cy="180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975" y="1852003"/>
            <a:ext cx="761801" cy="1428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333" y="1368379"/>
            <a:ext cx="580874" cy="1428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426" y="1368379"/>
            <a:ext cx="142838" cy="1428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4434" y="2208087"/>
            <a:ext cx="980819" cy="1809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9111" y="2208087"/>
            <a:ext cx="704666" cy="1809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6259" y="2664139"/>
            <a:ext cx="790369" cy="1999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6821" y="2649855"/>
            <a:ext cx="1076045" cy="228541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Linear Operators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3072" y="735975"/>
            <a:ext cx="4273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We express everything as Linear Operator and leverage C++ class inheritance.</a:t>
            </a:r>
          </a:p>
        </p:txBody>
      </p:sp>
    </p:spTree>
    <p:extLst>
      <p:ext uri="{BB962C8B-B14F-4D97-AF65-F5344CB8AC3E}">
        <p14:creationId xmlns:p14="http://schemas.microsoft.com/office/powerpoint/2010/main" val="9965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7308" y="1301334"/>
            <a:ext cx="174573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Matrix-Vector Product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4595" y="1301334"/>
            <a:ext cx="210775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Solver (for system               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3117" y="1301334"/>
            <a:ext cx="230319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Preconditioner (for matrix     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07" y="1840800"/>
            <a:ext cx="771324" cy="142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30" y="1822875"/>
            <a:ext cx="1037955" cy="180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975" y="1852003"/>
            <a:ext cx="761801" cy="1428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333" y="1368379"/>
            <a:ext cx="580874" cy="1428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426" y="1368379"/>
            <a:ext cx="142838" cy="1428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4434" y="2208087"/>
            <a:ext cx="980819" cy="1809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9111" y="2208087"/>
            <a:ext cx="704666" cy="18092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5431" y="4073935"/>
            <a:ext cx="1085567" cy="1523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16015" y="3628000"/>
            <a:ext cx="3238194" cy="715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49" dirty="0"/>
              <a:t>All of them can be expressed as</a:t>
            </a:r>
          </a:p>
          <a:p>
            <a:pPr marL="214248" indent="-214248">
              <a:lnSpc>
                <a:spcPct val="150000"/>
              </a:lnSpc>
              <a:buFont typeface="Arial" charset="0"/>
              <a:buChar char="•"/>
            </a:pPr>
            <a:r>
              <a:rPr lang="en-US" sz="1349" dirty="0"/>
              <a:t>Application of a linear operator* (</a:t>
            </a:r>
            <a:r>
              <a:rPr lang="en-US" sz="1349" dirty="0" err="1"/>
              <a:t>LinOp</a:t>
            </a:r>
            <a:r>
              <a:rPr lang="en-US" sz="1349" dirty="0"/>
              <a:t>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16015" y="4003489"/>
            <a:ext cx="4406345" cy="292397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24" name="Rounded Rectangle 23"/>
          <p:cNvSpPr/>
          <p:nvPr/>
        </p:nvSpPr>
        <p:spPr>
          <a:xfrm>
            <a:off x="901691" y="1789855"/>
            <a:ext cx="7731740" cy="292397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6259" y="2664139"/>
            <a:ext cx="790369" cy="19997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6821" y="2649855"/>
            <a:ext cx="1076045" cy="228541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Linear Operators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93072" y="735975"/>
            <a:ext cx="4273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We express everything as Linear Operator and leverage C++ class inheritance.</a:t>
            </a:r>
          </a:p>
        </p:txBody>
      </p:sp>
    </p:spTree>
    <p:extLst>
      <p:ext uri="{BB962C8B-B14F-4D97-AF65-F5344CB8AC3E}">
        <p14:creationId xmlns:p14="http://schemas.microsoft.com/office/powerpoint/2010/main" val="104825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7308" y="1301334"/>
            <a:ext cx="174573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Matrix-Vector Product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4595" y="1301334"/>
            <a:ext cx="210775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Solver (for system               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3117" y="1301334"/>
            <a:ext cx="230319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Preconditioner (for matrix     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07" y="1840800"/>
            <a:ext cx="771324" cy="142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30" y="1822875"/>
            <a:ext cx="1037955" cy="180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975" y="1852003"/>
            <a:ext cx="761801" cy="1428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333" y="1368379"/>
            <a:ext cx="580874" cy="1428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426" y="1368379"/>
            <a:ext cx="142838" cy="1428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4434" y="2208087"/>
            <a:ext cx="980819" cy="1809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9111" y="2208087"/>
            <a:ext cx="704666" cy="1809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6259" y="2664139"/>
            <a:ext cx="790369" cy="1999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6821" y="2649855"/>
            <a:ext cx="1076045" cy="2285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5431" y="4073935"/>
            <a:ext cx="1085567" cy="1523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5358" y="4354731"/>
            <a:ext cx="1790234" cy="22854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16015" y="3628000"/>
            <a:ext cx="4841710" cy="1026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49" dirty="0"/>
              <a:t>All of them can be expressed as</a:t>
            </a:r>
          </a:p>
          <a:p>
            <a:pPr marL="214248" indent="-214248">
              <a:lnSpc>
                <a:spcPct val="150000"/>
              </a:lnSpc>
              <a:buFont typeface="Arial" charset="0"/>
              <a:buChar char="•"/>
            </a:pPr>
            <a:r>
              <a:rPr lang="en-US" sz="1349" dirty="0"/>
              <a:t>Application of a linear operator* (</a:t>
            </a:r>
            <a:r>
              <a:rPr lang="en-US" sz="1349" dirty="0" err="1"/>
              <a:t>LinOp</a:t>
            </a:r>
            <a:r>
              <a:rPr lang="en-US" sz="1349" dirty="0"/>
              <a:t>)</a:t>
            </a:r>
          </a:p>
          <a:p>
            <a:pPr marL="214248" indent="-214248">
              <a:lnSpc>
                <a:spcPct val="150000"/>
              </a:lnSpc>
              <a:buFont typeface="Arial" charset="0"/>
              <a:buChar char="•"/>
            </a:pPr>
            <a:r>
              <a:rPr lang="en-US" sz="1349" dirty="0"/>
              <a:t>(non-linear) transformation applied to linear operator (Factory)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16015" y="4003489"/>
            <a:ext cx="4406345" cy="292397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22" name="Rounded Rectangle 21"/>
          <p:cNvSpPr/>
          <p:nvPr/>
        </p:nvSpPr>
        <p:spPr>
          <a:xfrm>
            <a:off x="616015" y="4316052"/>
            <a:ext cx="6735441" cy="299082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23" name="Rounded Rectangle 22"/>
          <p:cNvSpPr/>
          <p:nvPr/>
        </p:nvSpPr>
        <p:spPr>
          <a:xfrm>
            <a:off x="3429298" y="2604450"/>
            <a:ext cx="5204133" cy="299082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24" name="Rounded Rectangle 23"/>
          <p:cNvSpPr/>
          <p:nvPr/>
        </p:nvSpPr>
        <p:spPr>
          <a:xfrm>
            <a:off x="901691" y="1789855"/>
            <a:ext cx="7731740" cy="292397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Linear Operators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93072" y="735975"/>
            <a:ext cx="4273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We express everything as Linear Operator and leverage C++ class inheritance.</a:t>
            </a:r>
          </a:p>
        </p:txBody>
      </p:sp>
    </p:spTree>
    <p:extLst>
      <p:ext uri="{BB962C8B-B14F-4D97-AF65-F5344CB8AC3E}">
        <p14:creationId xmlns:p14="http://schemas.microsoft.com/office/powerpoint/2010/main" val="92064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353274" y="2126115"/>
            <a:ext cx="54213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Owner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420333" y="2126115"/>
            <a:ext cx="48603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Caller</a:t>
            </a:r>
          </a:p>
        </p:txBody>
      </p:sp>
      <p:sp>
        <p:nvSpPr>
          <p:cNvPr id="79" name="Rectangle 78"/>
          <p:cNvSpPr/>
          <p:nvPr/>
        </p:nvSpPr>
        <p:spPr>
          <a:xfrm>
            <a:off x="854616" y="2512458"/>
            <a:ext cx="243255" cy="243255"/>
          </a:xfrm>
          <a:prstGeom prst="rect">
            <a:avLst/>
          </a:prstGeom>
          <a:noFill/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80" name="Rectangle 79"/>
          <p:cNvSpPr/>
          <p:nvPr/>
        </p:nvSpPr>
        <p:spPr>
          <a:xfrm>
            <a:off x="395863" y="2512260"/>
            <a:ext cx="243255" cy="243255"/>
          </a:xfrm>
          <a:prstGeom prst="rect">
            <a:avLst/>
          </a:prstGeom>
          <a:noFill/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81" name="Rectangle 80"/>
          <p:cNvSpPr/>
          <p:nvPr/>
        </p:nvSpPr>
        <p:spPr>
          <a:xfrm>
            <a:off x="1490263" y="2512260"/>
            <a:ext cx="243255" cy="243255"/>
          </a:xfrm>
          <a:prstGeom prst="rect">
            <a:avLst/>
          </a:prstGeom>
          <a:noFill/>
          <a:ln w="38100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grpSp>
        <p:nvGrpSpPr>
          <p:cNvPr id="82" name="Group 81"/>
          <p:cNvGrpSpPr/>
          <p:nvPr/>
        </p:nvGrpSpPr>
        <p:grpSpPr>
          <a:xfrm>
            <a:off x="1516327" y="3520426"/>
            <a:ext cx="191129" cy="191129"/>
            <a:chOff x="4475951" y="3771900"/>
            <a:chExt cx="359229" cy="359229"/>
          </a:xfrm>
        </p:grpSpPr>
        <p:cxnSp>
          <p:nvCxnSpPr>
            <p:cNvPr id="90" name="Straight Connector 89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21292" y="3520426"/>
            <a:ext cx="191129" cy="191129"/>
            <a:chOff x="4475951" y="3771900"/>
            <a:chExt cx="359229" cy="359229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/>
          <p:cNvSpPr txBox="1"/>
          <p:nvPr/>
        </p:nvSpPr>
        <p:spPr>
          <a:xfrm>
            <a:off x="663626" y="2527449"/>
            <a:ext cx="280846" cy="32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99" dirty="0"/>
              <a:t>=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1185173" y="2633888"/>
            <a:ext cx="235160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611890" y="2861215"/>
            <a:ext cx="0" cy="554958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530008" y="2861215"/>
            <a:ext cx="0" cy="554958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7778" y="1603815"/>
            <a:ext cx="49084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Clone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17831" y="2126115"/>
            <a:ext cx="54213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Owner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84890" y="2126115"/>
            <a:ext cx="48603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Caller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460419" y="2512260"/>
            <a:ext cx="243255" cy="243255"/>
          </a:xfrm>
          <a:prstGeom prst="rect">
            <a:avLst/>
          </a:prstGeom>
          <a:noFill/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62" name="Rectangle 61"/>
          <p:cNvSpPr/>
          <p:nvPr/>
        </p:nvSpPr>
        <p:spPr>
          <a:xfrm>
            <a:off x="3554819" y="2512260"/>
            <a:ext cx="243255" cy="243255"/>
          </a:xfrm>
          <a:prstGeom prst="rect">
            <a:avLst/>
          </a:prstGeom>
          <a:noFill/>
          <a:ln w="38100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grpSp>
        <p:nvGrpSpPr>
          <p:cNvPr id="63" name="Group 62"/>
          <p:cNvGrpSpPr/>
          <p:nvPr/>
        </p:nvGrpSpPr>
        <p:grpSpPr>
          <a:xfrm>
            <a:off x="2473784" y="3908536"/>
            <a:ext cx="191129" cy="191129"/>
            <a:chOff x="4475951" y="3771900"/>
            <a:chExt cx="359229" cy="359229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>
            <a:off x="2771299" y="2633888"/>
            <a:ext cx="713591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3676446" y="2861215"/>
            <a:ext cx="0" cy="368507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2594564" y="2861215"/>
            <a:ext cx="0" cy="368507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554819" y="3277171"/>
            <a:ext cx="243255" cy="243255"/>
          </a:xfrm>
          <a:prstGeom prst="rect">
            <a:avLst/>
          </a:prstGeom>
          <a:noFill/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2747286" y="3398798"/>
            <a:ext cx="737605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459785" y="3277171"/>
            <a:ext cx="243255" cy="243255"/>
          </a:xfrm>
          <a:prstGeom prst="rect">
            <a:avLst/>
          </a:prstGeom>
          <a:noFill/>
          <a:ln w="38100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2581412" y="3578009"/>
            <a:ext cx="0" cy="272943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676446" y="2928781"/>
            <a:ext cx="534121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i="1" dirty="0">
                <a:solidFill>
                  <a:schemeClr val="accent6">
                    <a:lumMod val="75000"/>
                  </a:schemeClr>
                </a:solidFill>
              </a:rPr>
              <a:t>work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3554819" y="3226431"/>
            <a:ext cx="243255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005013" y="3564654"/>
            <a:ext cx="1342868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49" i="1" dirty="0">
                <a:solidFill>
                  <a:schemeClr val="accent6">
                    <a:lumMod val="75000"/>
                  </a:schemeClr>
                </a:solidFill>
              </a:rPr>
              <a:t>no more access</a:t>
            </a:r>
          </a:p>
          <a:p>
            <a:pPr algn="ctr"/>
            <a:r>
              <a:rPr lang="en-US" sz="1349" i="1" dirty="0">
                <a:solidFill>
                  <a:schemeClr val="accent6">
                    <a:lumMod val="75000"/>
                  </a:schemeClr>
                </a:solidFill>
              </a:rPr>
              <a:t>after completion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3554819" y="3251380"/>
            <a:ext cx="243255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943100" y="2126115"/>
            <a:ext cx="54213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Owner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10159" y="2126115"/>
            <a:ext cx="48603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Caller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985688" y="2512260"/>
            <a:ext cx="243255" cy="243255"/>
          </a:xfrm>
          <a:prstGeom prst="rect">
            <a:avLst/>
          </a:prstGeom>
          <a:noFill/>
          <a:ln w="38100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9" dirty="0"/>
              <a:t>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080088" y="2512260"/>
            <a:ext cx="243255" cy="243255"/>
          </a:xfrm>
          <a:prstGeom prst="rect">
            <a:avLst/>
          </a:prstGeom>
          <a:noFill/>
          <a:ln w="38100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grpSp>
        <p:nvGrpSpPr>
          <p:cNvPr id="36" name="Group 35"/>
          <p:cNvGrpSpPr/>
          <p:nvPr/>
        </p:nvGrpSpPr>
        <p:grpSpPr>
          <a:xfrm>
            <a:off x="8100325" y="3908536"/>
            <a:ext cx="191129" cy="191129"/>
            <a:chOff x="4475951" y="3771900"/>
            <a:chExt cx="359229" cy="359229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/>
          <p:cNvCxnSpPr/>
          <p:nvPr/>
        </p:nvCxnSpPr>
        <p:spPr>
          <a:xfrm flipH="1">
            <a:off x="7853633" y="2633888"/>
            <a:ext cx="181476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201715" y="2861215"/>
            <a:ext cx="0" cy="368507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080088" y="3277171"/>
            <a:ext cx="243255" cy="243255"/>
          </a:xfrm>
          <a:prstGeom prst="rect">
            <a:avLst/>
          </a:prstGeom>
          <a:noFill/>
          <a:ln w="38100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8207952" y="3578009"/>
            <a:ext cx="0" cy="272943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201716" y="2928781"/>
            <a:ext cx="534121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i="1" dirty="0">
                <a:solidFill>
                  <a:schemeClr val="accent6">
                    <a:lumMod val="75000"/>
                  </a:schemeClr>
                </a:solidFill>
              </a:rPr>
              <a:t>work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562129" y="2512260"/>
            <a:ext cx="243255" cy="243255"/>
          </a:xfrm>
          <a:prstGeom prst="rect">
            <a:avLst/>
          </a:prstGeom>
          <a:noFill/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9" dirty="0"/>
              <a:t> 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7296568" y="2630597"/>
            <a:ext cx="181476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122614" y="2861215"/>
            <a:ext cx="0" cy="368507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22614" y="2928781"/>
            <a:ext cx="534121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i="1" dirty="0">
                <a:solidFill>
                  <a:schemeClr val="accent6">
                    <a:lumMod val="75000"/>
                  </a:schemeClr>
                </a:solidFill>
              </a:rPr>
              <a:t>work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7005925" y="3907492"/>
            <a:ext cx="191129" cy="191129"/>
            <a:chOff x="4475951" y="3771900"/>
            <a:chExt cx="359229" cy="359229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6985688" y="3276127"/>
            <a:ext cx="243255" cy="243255"/>
          </a:xfrm>
          <a:prstGeom prst="rect">
            <a:avLst/>
          </a:prstGeom>
          <a:noFill/>
          <a:ln w="38100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113552" y="3576965"/>
            <a:ext cx="0" cy="272943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7572703" y="3505010"/>
            <a:ext cx="191129" cy="191129"/>
            <a:chOff x="4475951" y="3771900"/>
            <a:chExt cx="359229" cy="359229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/>
          <p:cNvCxnSpPr/>
          <p:nvPr/>
        </p:nvCxnSpPr>
        <p:spPr>
          <a:xfrm>
            <a:off x="7683757" y="2852342"/>
            <a:ext cx="0" cy="545413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c 50"/>
          <p:cNvSpPr/>
          <p:nvPr/>
        </p:nvSpPr>
        <p:spPr>
          <a:xfrm rot="10800000">
            <a:off x="7708479" y="3530977"/>
            <a:ext cx="603360" cy="466085"/>
          </a:xfrm>
          <a:prstGeom prst="arc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52" name="Arc 51"/>
          <p:cNvSpPr/>
          <p:nvPr/>
        </p:nvSpPr>
        <p:spPr>
          <a:xfrm rot="10800000" flipH="1">
            <a:off x="6999361" y="3530977"/>
            <a:ext cx="603360" cy="466085"/>
          </a:xfrm>
          <a:prstGeom prst="arc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17" name="TextBox 16"/>
          <p:cNvSpPr txBox="1"/>
          <p:nvPr/>
        </p:nvSpPr>
        <p:spPr>
          <a:xfrm>
            <a:off x="4796886" y="2126115"/>
            <a:ext cx="54213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Owner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3945" y="2126115"/>
            <a:ext cx="48603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Caller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39475" y="2512260"/>
            <a:ext cx="243255" cy="243255"/>
          </a:xfrm>
          <a:prstGeom prst="rect">
            <a:avLst/>
          </a:prstGeom>
          <a:noFill/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20" name="Rectangle 19"/>
          <p:cNvSpPr/>
          <p:nvPr/>
        </p:nvSpPr>
        <p:spPr>
          <a:xfrm>
            <a:off x="5933875" y="2512260"/>
            <a:ext cx="243255" cy="243255"/>
          </a:xfrm>
          <a:prstGeom prst="rect">
            <a:avLst/>
          </a:prstGeom>
          <a:noFill/>
          <a:ln w="38100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grpSp>
        <p:nvGrpSpPr>
          <p:cNvPr id="21" name="Group 20"/>
          <p:cNvGrpSpPr/>
          <p:nvPr/>
        </p:nvGrpSpPr>
        <p:grpSpPr>
          <a:xfrm>
            <a:off x="5954110" y="3908536"/>
            <a:ext cx="191129" cy="191129"/>
            <a:chOff x="4475951" y="3771900"/>
            <a:chExt cx="359229" cy="359229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/>
          <p:cNvCxnSpPr/>
          <p:nvPr/>
        </p:nvCxnSpPr>
        <p:spPr>
          <a:xfrm>
            <a:off x="5150356" y="2633888"/>
            <a:ext cx="713591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55502" y="2861215"/>
            <a:ext cx="0" cy="368507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33875" y="3277171"/>
            <a:ext cx="243255" cy="243255"/>
          </a:xfrm>
          <a:prstGeom prst="rect">
            <a:avLst/>
          </a:prstGeom>
          <a:noFill/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061739" y="3578009"/>
            <a:ext cx="0" cy="272943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55502" y="2928781"/>
            <a:ext cx="534121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i="1" dirty="0">
                <a:solidFill>
                  <a:schemeClr val="accent6">
                    <a:lumMod val="75000"/>
                  </a:schemeClr>
                </a:solidFill>
              </a:rPr>
              <a:t>work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838840" y="2919252"/>
            <a:ext cx="243255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838840" y="2944202"/>
            <a:ext cx="243255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80070" y="2969988"/>
            <a:ext cx="12530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49" i="1" dirty="0">
                <a:solidFill>
                  <a:schemeClr val="accent6">
                    <a:lumMod val="75000"/>
                  </a:schemeClr>
                </a:solidFill>
              </a:rPr>
              <a:t>no more access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81200" y="1603815"/>
            <a:ext cx="44275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Lend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46349" y="1611880"/>
            <a:ext cx="49084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/>
              <a:t>Share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728" y="1603815"/>
            <a:ext cx="42672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Give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4951100" y="622970"/>
            <a:ext cx="243255" cy="243255"/>
          </a:xfrm>
          <a:prstGeom prst="rect">
            <a:avLst/>
          </a:prstGeom>
          <a:noFill/>
          <a:ln w="38100"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93" name="Rectangle 92"/>
          <p:cNvSpPr/>
          <p:nvPr/>
        </p:nvSpPr>
        <p:spPr>
          <a:xfrm>
            <a:off x="4962672" y="967511"/>
            <a:ext cx="243255" cy="243255"/>
          </a:xfrm>
          <a:prstGeom prst="rect">
            <a:avLst/>
          </a:prstGeom>
          <a:noFill/>
          <a:ln w="38100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2" name="TextBox 1"/>
          <p:cNvSpPr txBox="1"/>
          <p:nvPr/>
        </p:nvSpPr>
        <p:spPr>
          <a:xfrm>
            <a:off x="5253266" y="619498"/>
            <a:ext cx="109517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actual object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30062" y="940397"/>
            <a:ext cx="1490601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“empty container”</a:t>
            </a:r>
          </a:p>
        </p:txBody>
      </p:sp>
      <p:sp>
        <p:nvSpPr>
          <p:cNvPr id="94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Memory Management: Smart Pointers</a:t>
            </a: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0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5420" y="865307"/>
            <a:ext cx="1285608" cy="1545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b="1" dirty="0" smtClean="0"/>
              <a:t>Matrix Formats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Dense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CSR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COO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ELL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SELLP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hybrid</a:t>
            </a:r>
            <a:endParaRPr lang="en-US" sz="1349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 smtClean="0"/>
              <a:t>Ginkgo Functionality (version 1.1.0)</a:t>
            </a:r>
            <a:endParaRPr lang="en-US" sz="2099" b="1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649430" y="865307"/>
            <a:ext cx="1249894" cy="1338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b="1" dirty="0" err="1" smtClean="0"/>
              <a:t>Krylov</a:t>
            </a:r>
            <a:r>
              <a:rPr lang="en-US" sz="1349" b="1" dirty="0" smtClean="0"/>
              <a:t> Solvers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err="1" smtClean="0"/>
              <a:t>BiCGSTAB</a:t>
            </a: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CG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CGS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Flexible CG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GMRES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62037" y="892952"/>
            <a:ext cx="2673039" cy="113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b="1" dirty="0" smtClean="0"/>
              <a:t>Preconditioners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(Block-) Jacobi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Adaptive Precision Block-Jacobi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ILU(0) </a:t>
            </a:r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565420" y="2539431"/>
            <a:ext cx="2435795" cy="1545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b="1" dirty="0" smtClean="0"/>
              <a:t>Hardware </a:t>
            </a:r>
            <a:r>
              <a:rPr lang="en-US" sz="1349" b="1" dirty="0" err="1" smtClean="0"/>
              <a:t>Backends</a:t>
            </a:r>
            <a:endParaRPr lang="en-US" sz="1349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Reference (sequential, CPU)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err="1" smtClean="0"/>
              <a:t>OpenMP</a:t>
            </a: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CUDA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HIP</a:t>
            </a:r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3649430" y="2539431"/>
            <a:ext cx="1173270" cy="1338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b="1" dirty="0" smtClean="0"/>
              <a:t>Supported OS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Linux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err="1" smtClean="0"/>
              <a:t>MacOS</a:t>
            </a: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Windows</a:t>
            </a:r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5962037" y="2539431"/>
            <a:ext cx="1661417" cy="1338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b="1" dirty="0" smtClean="0"/>
              <a:t>Software Integration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MFEM</a:t>
            </a:r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349" dirty="0" err="1"/>
              <a:t>d</a:t>
            </a:r>
            <a:r>
              <a:rPr lang="en-US" sz="1349" dirty="0" err="1" smtClean="0"/>
              <a:t>eal.II</a:t>
            </a: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</p:txBody>
      </p:sp>
      <p:pic>
        <p:nvPicPr>
          <p:cNvPr id="1026" name="Picture 2" descr="mf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633" y="261860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133" y="362791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7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 smtClean="0"/>
              <a:t>Ginkgo Functionality (version 1.1.0)</a:t>
            </a:r>
            <a:endParaRPr lang="en-US" sz="2099" b="1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20" y="659094"/>
            <a:ext cx="6142748" cy="40707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760" y="915001"/>
            <a:ext cx="21601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Include Ginkgo functionality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760" y="3260291"/>
            <a:ext cx="20229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Generate Ginkgo executor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5760" y="3688681"/>
            <a:ext cx="18312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Generate Ginkgo solver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5760" y="4117071"/>
            <a:ext cx="15261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Solve linear system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760" y="2781935"/>
            <a:ext cx="19384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deal.ii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problem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Arrow Connector 6"/>
          <p:cNvCxnSpPr>
            <a:stCxn id="3" idx="3"/>
          </p:cNvCxnSpPr>
          <p:nvPr/>
        </p:nvCxnSpPr>
        <p:spPr>
          <a:xfrm flipV="1">
            <a:off x="2525903" y="795529"/>
            <a:ext cx="226441" cy="269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3"/>
          </p:cNvCxnSpPr>
          <p:nvPr/>
        </p:nvCxnSpPr>
        <p:spPr>
          <a:xfrm>
            <a:off x="2388686" y="3410332"/>
            <a:ext cx="592258" cy="578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196824" y="3851515"/>
            <a:ext cx="705544" cy="415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891780" y="4292818"/>
            <a:ext cx="1089164" cy="137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388686" y="2432793"/>
            <a:ext cx="296129" cy="977539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5760" y="1822460"/>
            <a:ext cx="16974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Control Ginkgo solver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037648" y="2015950"/>
            <a:ext cx="864720" cy="1322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56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Continuous Integration &amp; Continuous Benchmarking</a:t>
            </a: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6" y="725339"/>
            <a:ext cx="7096339" cy="39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0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89" y="1237517"/>
            <a:ext cx="3903933" cy="27050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08965" y="4320201"/>
            <a:ext cx="280576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>
                <a:hlinkClick r:id="rId3"/>
              </a:rPr>
              <a:t>https://ginkgo-</a:t>
            </a:r>
            <a:r>
              <a:rPr lang="en-US" sz="1349" dirty="0" err="1">
                <a:hlinkClick r:id="rId3"/>
              </a:rPr>
              <a:t>project.github.io</a:t>
            </a:r>
            <a:r>
              <a:rPr lang="en-US" sz="1349" dirty="0">
                <a:hlinkClick r:id="rId3"/>
              </a:rPr>
              <a:t>/</a:t>
            </a:r>
            <a:r>
              <a:rPr lang="en-US" sz="1349" dirty="0" err="1">
                <a:hlinkClick r:id="rId3"/>
              </a:rPr>
              <a:t>gpe</a:t>
            </a:r>
            <a:r>
              <a:rPr lang="en-US" sz="1349" dirty="0">
                <a:hlinkClick r:id="rId3"/>
              </a:rPr>
              <a:t>/</a:t>
            </a:r>
            <a:endParaRPr lang="en-US" sz="1349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75" y="1034282"/>
            <a:ext cx="3367694" cy="1673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489" y="2939883"/>
            <a:ext cx="3491932" cy="17047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50" y="4170928"/>
            <a:ext cx="536615" cy="5366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Ginkgo Performance Explorer (GPE)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3072" y="735975"/>
            <a:ext cx="415690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Allows anyone to access &amp; visualize Ginkgo Performance data in a browser.</a:t>
            </a:r>
          </a:p>
        </p:txBody>
      </p:sp>
    </p:spTree>
    <p:extLst>
      <p:ext uri="{BB962C8B-B14F-4D97-AF65-F5344CB8AC3E}">
        <p14:creationId xmlns:p14="http://schemas.microsoft.com/office/powerpoint/2010/main" val="20550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882817" y="892952"/>
            <a:ext cx="3092513" cy="3044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sz="1013" dirty="0"/>
              <a:t>Static polymorphism for templating precisions</a:t>
            </a:r>
          </a:p>
          <a:p>
            <a:pPr marL="557213" lvl="1" indent="-214313">
              <a:spcAft>
                <a:spcPts val="450"/>
              </a:spcAft>
              <a:buFont typeface="Arial" charset="0"/>
              <a:buChar char="•"/>
            </a:pPr>
            <a:r>
              <a:rPr lang="en-US" sz="1013" dirty="0" err="1"/>
              <a:t>ValueType</a:t>
            </a:r>
            <a:r>
              <a:rPr lang="en-US" sz="1013" dirty="0"/>
              <a:t> (By default: Z,C,D,S), Integer </a:t>
            </a:r>
          </a:p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sz="1013" dirty="0"/>
              <a:t>Smart pointers to avoid memory leaks </a:t>
            </a:r>
          </a:p>
          <a:p>
            <a:pPr marL="257175" indent="-257175">
              <a:spcAft>
                <a:spcPts val="450"/>
              </a:spcAft>
              <a:buFont typeface="Arial" charset="0"/>
              <a:buChar char="•"/>
            </a:pPr>
            <a:r>
              <a:rPr lang="en-US" sz="1013" dirty="0"/>
              <a:t>Runtime polymorphism for </a:t>
            </a:r>
            <a:r>
              <a:rPr lang="en-US" sz="1013" dirty="0">
                <a:solidFill>
                  <a:srgbClr val="7030A0"/>
                </a:solidFill>
              </a:rPr>
              <a:t>operators</a:t>
            </a:r>
            <a:r>
              <a:rPr lang="en-US" sz="1013" dirty="0"/>
              <a:t> and </a:t>
            </a: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kernels</a:t>
            </a:r>
            <a:r>
              <a:rPr lang="en-US" sz="1013" dirty="0"/>
              <a:t> </a:t>
            </a:r>
          </a:p>
          <a:p>
            <a:pPr marL="600075" lvl="1" indent="-257175">
              <a:spcAft>
                <a:spcPts val="450"/>
              </a:spcAft>
              <a:buFont typeface="Arial" charset="0"/>
              <a:buChar char="•"/>
            </a:pPr>
            <a:r>
              <a:rPr lang="en-US" sz="1013" dirty="0"/>
              <a:t>Kernels have the same signature </a:t>
            </a:r>
            <a:br>
              <a:rPr lang="en-US" sz="1013" dirty="0"/>
            </a:br>
            <a:r>
              <a:rPr lang="en-US" sz="1013" dirty="0"/>
              <a:t>for different architectures</a:t>
            </a:r>
          </a:p>
          <a:p>
            <a:pPr marL="600075" lvl="1" indent="-257175">
              <a:spcAft>
                <a:spcPts val="450"/>
              </a:spcAft>
              <a:buFont typeface="Arial" charset="0"/>
              <a:buChar char="•"/>
            </a:pPr>
            <a:r>
              <a:rPr lang="en-US" sz="1013" b="1" dirty="0">
                <a:solidFill>
                  <a:schemeClr val="accent6">
                    <a:lumMod val="75000"/>
                  </a:schemeClr>
                </a:solidFill>
              </a:rPr>
              <a:t>Executor</a:t>
            </a:r>
            <a:r>
              <a:rPr lang="en-US" sz="1013" dirty="0"/>
              <a:t> determines which kernel is used</a:t>
            </a:r>
          </a:p>
          <a:p>
            <a:pPr marL="600075" lvl="1" indent="-257175">
              <a:spcAft>
                <a:spcPts val="450"/>
              </a:spcAft>
              <a:buFont typeface="Arial" charset="0"/>
              <a:buChar char="•"/>
            </a:pPr>
            <a:endParaRPr lang="en-US" sz="1013" dirty="0"/>
          </a:p>
          <a:p>
            <a:pPr marL="600075" lvl="1" indent="-257175">
              <a:spcAft>
                <a:spcPts val="450"/>
              </a:spcAft>
              <a:buFont typeface="Arial" charset="0"/>
              <a:buChar char="•"/>
            </a:pPr>
            <a:endParaRPr lang="en-US" sz="1013" dirty="0"/>
          </a:p>
          <a:p>
            <a:pPr marL="600075" lvl="1" indent="-257175">
              <a:spcAft>
                <a:spcPts val="450"/>
              </a:spcAft>
              <a:buFont typeface="Arial" charset="0"/>
              <a:buChar char="•"/>
            </a:pPr>
            <a:r>
              <a:rPr lang="en-US" sz="1013" b="1" dirty="0" err="1">
                <a:solidFill>
                  <a:srgbClr val="7030A0"/>
                </a:solidFill>
              </a:rPr>
              <a:t>LinOp</a:t>
            </a:r>
            <a:r>
              <a:rPr lang="en-US" sz="1013" dirty="0"/>
              <a:t> class for any linear operator:</a:t>
            </a:r>
          </a:p>
          <a:p>
            <a:pPr marL="942975" lvl="2" indent="-257175">
              <a:spcAft>
                <a:spcPts val="450"/>
              </a:spcAft>
              <a:buFont typeface="Arial" charset="0"/>
              <a:buChar char="•"/>
            </a:pPr>
            <a:r>
              <a:rPr lang="en-US" sz="1013" dirty="0"/>
              <a:t>Matrices</a:t>
            </a:r>
          </a:p>
          <a:p>
            <a:pPr marL="942975" lvl="2" indent="-257175">
              <a:spcAft>
                <a:spcPts val="450"/>
              </a:spcAft>
              <a:buFont typeface="Arial" charset="0"/>
              <a:buChar char="•"/>
            </a:pPr>
            <a:r>
              <a:rPr lang="en-US" sz="1013" dirty="0"/>
              <a:t>Solvers</a:t>
            </a:r>
          </a:p>
          <a:p>
            <a:pPr marL="942975" lvl="2" indent="-257175">
              <a:spcAft>
                <a:spcPts val="450"/>
              </a:spcAft>
              <a:buFont typeface="Arial" charset="0"/>
              <a:buChar char="•"/>
            </a:pPr>
            <a:r>
              <a:rPr lang="en-US" sz="1013" dirty="0"/>
              <a:t>Preconditioners</a:t>
            </a:r>
          </a:p>
          <a:p>
            <a:pPr marL="942975" lvl="2" indent="-257175">
              <a:spcAft>
                <a:spcPts val="450"/>
              </a:spcAft>
              <a:buFont typeface="Arial" charset="0"/>
              <a:buChar char="•"/>
            </a:pPr>
            <a:r>
              <a:rPr lang="is-IS" sz="1013" dirty="0"/>
              <a:t>…</a:t>
            </a:r>
            <a:endParaRPr lang="en-US" sz="1013" dirty="0"/>
          </a:p>
        </p:txBody>
      </p:sp>
      <p:sp>
        <p:nvSpPr>
          <p:cNvPr id="17" name="TextBox 16"/>
          <p:cNvSpPr txBox="1"/>
          <p:nvPr/>
        </p:nvSpPr>
        <p:spPr>
          <a:xfrm>
            <a:off x="7524391" y="3100119"/>
            <a:ext cx="662361" cy="715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>
                <a:solidFill>
                  <a:srgbClr val="7030A0"/>
                </a:solidFill>
              </a:rPr>
              <a:t>generate</a:t>
            </a:r>
          </a:p>
          <a:p>
            <a:r>
              <a:rPr lang="en-US" sz="1013" i="1" dirty="0">
                <a:solidFill>
                  <a:srgbClr val="7030A0"/>
                </a:solidFill>
              </a:rPr>
              <a:t>apply</a:t>
            </a:r>
          </a:p>
          <a:p>
            <a:r>
              <a:rPr lang="is-IS" sz="1013" i="1" dirty="0">
                <a:solidFill>
                  <a:srgbClr val="7030A0"/>
                </a:solidFill>
              </a:rPr>
              <a:t>…</a:t>
            </a:r>
            <a:endParaRPr lang="en-US" sz="1013" i="1" dirty="0">
              <a:solidFill>
                <a:srgbClr val="7030A0"/>
              </a:solidFill>
            </a:endParaRPr>
          </a:p>
          <a:p>
            <a:endParaRPr lang="en-US" sz="1013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42551" y="2352576"/>
            <a:ext cx="1734770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Determines where Data lives </a:t>
            </a:r>
          </a:p>
          <a:p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&amp; operations are executed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931409" y="2393751"/>
            <a:ext cx="748667" cy="1185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71133" y="3078165"/>
            <a:ext cx="748667" cy="11853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Overview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5282" y="861559"/>
            <a:ext cx="3302507" cy="4263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098" indent="-257098">
              <a:spcAft>
                <a:spcPts val="450"/>
              </a:spcAft>
              <a:buFont typeface="Arial" charset="0"/>
              <a:buChar char="•"/>
            </a:pP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Open-source C++ framework for sparse linear algebra.</a:t>
            </a:r>
          </a:p>
          <a:p>
            <a:pPr marL="257098" indent="-257098">
              <a:spcAft>
                <a:spcPts val="450"/>
              </a:spcAft>
              <a:buFont typeface="Arial" charset="0"/>
              <a:buChar char="•"/>
            </a:pP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Sparse linear solvers, preconditioners, </a:t>
            </a:r>
            <a:r>
              <a:rPr lang="en-US" sz="1013" dirty="0" err="1">
                <a:latin typeface="Calibri" charset="0"/>
                <a:ea typeface="Calibri" charset="0"/>
                <a:cs typeface="Calibri" charset="0"/>
              </a:rPr>
              <a:t>SpMV</a:t>
            </a: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 etc.</a:t>
            </a:r>
          </a:p>
          <a:p>
            <a:pPr marL="257098" indent="-257098">
              <a:spcAft>
                <a:spcPts val="450"/>
              </a:spcAft>
              <a:buFont typeface="Arial" charset="0"/>
              <a:buChar char="•"/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Generic algorithm implementation</a:t>
            </a: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:</a:t>
            </a:r>
            <a:br>
              <a:rPr lang="en-US" sz="1013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     + reference kernels for checking correctness;</a:t>
            </a:r>
            <a:br>
              <a:rPr lang="en-US" sz="1013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     +  architecture-specific highly optimized kernels.</a:t>
            </a:r>
          </a:p>
          <a:p>
            <a:pPr marL="257098" indent="-257098">
              <a:spcAft>
                <a:spcPts val="450"/>
              </a:spcAft>
              <a:buFont typeface="Arial" charset="0"/>
              <a:buChar char="•"/>
            </a:pP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Focused on Multicore and </a:t>
            </a:r>
            <a:r>
              <a:rPr lang="en-US" sz="1013" dirty="0" err="1">
                <a:latin typeface="Calibri" charset="0"/>
                <a:ea typeface="Calibri" charset="0"/>
                <a:cs typeface="Calibri" charset="0"/>
              </a:rPr>
              <a:t>Manycore</a:t>
            </a: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 accelerators;</a:t>
            </a:r>
          </a:p>
          <a:p>
            <a:pPr marL="257098" indent="-257098">
              <a:spcAft>
                <a:spcPts val="450"/>
              </a:spcAft>
              <a:buFont typeface="Arial" charset="0"/>
              <a:buChar char="•"/>
            </a:pP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Software quality and sustainability efforts </a:t>
            </a:r>
            <a:br>
              <a:rPr lang="en-US" sz="1013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guided by </a:t>
            </a:r>
            <a:r>
              <a:rPr lang="en-US" sz="1013" dirty="0" err="1">
                <a:latin typeface="Calibri" charset="0"/>
                <a:ea typeface="Calibri" charset="0"/>
                <a:cs typeface="Calibri" charset="0"/>
              </a:rPr>
              <a:t>xSDK</a:t>
            </a: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 community policies</a:t>
            </a:r>
            <a:r>
              <a:rPr lang="en-US" sz="1013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marL="257098" indent="-257098">
              <a:spcAft>
                <a:spcPts val="450"/>
              </a:spcAft>
              <a:buFont typeface="Arial" charset="0"/>
              <a:buChar char="•"/>
            </a:pPr>
            <a:endParaRPr lang="en-US" sz="1013" dirty="0">
              <a:latin typeface="Calibri" charset="0"/>
              <a:ea typeface="Calibri" charset="0"/>
              <a:cs typeface="Calibri" charset="0"/>
            </a:endParaRPr>
          </a:p>
          <a:p>
            <a:pPr marL="599895" lvl="1" indent="-257098">
              <a:spcAft>
                <a:spcPts val="450"/>
              </a:spcAft>
              <a:buFont typeface="Arial" charset="0"/>
              <a:buChar char="•"/>
            </a:pP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599895" lvl="1" indent="-257098">
              <a:spcAft>
                <a:spcPts val="450"/>
              </a:spcAft>
              <a:buFont typeface="Arial" charset="0"/>
              <a:buChar char="•"/>
            </a:pPr>
            <a:endParaRPr lang="en-US" sz="1013" dirty="0">
              <a:latin typeface="Calibri" charset="0"/>
              <a:ea typeface="Calibri" charset="0"/>
              <a:cs typeface="Calibri" charset="0"/>
            </a:endParaRPr>
          </a:p>
          <a:p>
            <a:pPr marL="599895" lvl="1" indent="-257098">
              <a:spcAft>
                <a:spcPts val="450"/>
              </a:spcAft>
              <a:buFont typeface="Arial" charset="0"/>
              <a:buChar char="•"/>
            </a:pP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599895" lvl="1" indent="-257098">
              <a:spcAft>
                <a:spcPts val="450"/>
              </a:spcAft>
              <a:buFont typeface="Arial" charset="0"/>
              <a:buChar char="•"/>
            </a:pPr>
            <a:endParaRPr lang="en-US" sz="1013" dirty="0">
              <a:latin typeface="Calibri" charset="0"/>
              <a:ea typeface="Calibri" charset="0"/>
              <a:cs typeface="Calibri" charset="0"/>
            </a:endParaRPr>
          </a:p>
          <a:p>
            <a:pPr marL="599895" lvl="1" indent="-257098">
              <a:spcAft>
                <a:spcPts val="450"/>
              </a:spcAft>
              <a:buFont typeface="Arial" charset="0"/>
              <a:buChar char="•"/>
            </a:pP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599895" lvl="1" indent="-257098">
              <a:spcAft>
                <a:spcPts val="450"/>
              </a:spcAft>
              <a:buFont typeface="Arial" charset="0"/>
              <a:buChar char="•"/>
            </a:pPr>
            <a:endParaRPr lang="en-US" sz="1013" dirty="0">
              <a:latin typeface="Calibri" charset="0"/>
              <a:ea typeface="Calibri" charset="0"/>
              <a:cs typeface="Calibri" charset="0"/>
            </a:endParaRPr>
          </a:p>
          <a:p>
            <a:pPr marL="599895" lvl="1" indent="-257098">
              <a:spcAft>
                <a:spcPts val="450"/>
              </a:spcAft>
              <a:buFont typeface="Arial" charset="0"/>
              <a:buChar char="•"/>
            </a:pPr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 </a:t>
            </a:r>
            <a:br>
              <a:rPr lang="en-US" sz="1013" dirty="0">
                <a:latin typeface="Calibri" charset="0"/>
                <a:ea typeface="Calibri" charset="0"/>
                <a:cs typeface="Calibri" charset="0"/>
              </a:rPr>
            </a:br>
            <a:endParaRPr lang="en-US" sz="1013" dirty="0">
              <a:latin typeface="Calibri" charset="0"/>
              <a:ea typeface="Calibri" charset="0"/>
              <a:cs typeface="Calibri" charset="0"/>
            </a:endParaRPr>
          </a:p>
          <a:p>
            <a:pPr marL="257098" indent="-257098">
              <a:spcAft>
                <a:spcPts val="450"/>
              </a:spcAft>
              <a:buFont typeface="Arial" charset="0"/>
              <a:buChar char="•"/>
            </a:pPr>
            <a:endParaRPr lang="en-US" sz="1013" dirty="0">
              <a:latin typeface="Calibri" charset="0"/>
              <a:ea typeface="Calibri" charset="0"/>
              <a:cs typeface="Calibri" charset="0"/>
            </a:endParaRPr>
          </a:p>
          <a:p>
            <a:pPr marL="257098" indent="-257098">
              <a:buFont typeface="Arial" charset="0"/>
              <a:buChar char="•"/>
            </a:pPr>
            <a:endParaRPr lang="en-US" sz="1013" dirty="0">
              <a:latin typeface="Calibri" charset="0"/>
              <a:ea typeface="Calibri" charset="0"/>
              <a:cs typeface="Calibri" charset="0"/>
            </a:endParaRPr>
          </a:p>
          <a:p>
            <a:pPr marL="257098" indent="-257098">
              <a:buFont typeface="Arial" charset="0"/>
              <a:buChar char="•"/>
            </a:pPr>
            <a:endParaRPr lang="en-US" sz="1013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013" dirty="0"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pic>
        <p:nvPicPr>
          <p:cNvPr id="28" name="Picture 27" descr="mage result for cma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03" y="3249414"/>
            <a:ext cx="893798" cy="67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mage result for google te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54" y="3903454"/>
            <a:ext cx="937551" cy="4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mage result for doxygen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7" b="34866"/>
          <a:stretch/>
        </p:blipFill>
        <p:spPr bwMode="auto">
          <a:xfrm>
            <a:off x="1082443" y="3071525"/>
            <a:ext cx="905924" cy="30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mage result for xSD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942" y="2076553"/>
            <a:ext cx="634395" cy="63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mage result for open sour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4" y="2600342"/>
            <a:ext cx="465304" cy="40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mage result for github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98" y="2544792"/>
            <a:ext cx="457403" cy="45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mage result for continuous integration CI logo git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3" t="5951" r="33030" b="25565"/>
          <a:stretch/>
        </p:blipFill>
        <p:spPr bwMode="auto">
          <a:xfrm>
            <a:off x="2161735" y="3860134"/>
            <a:ext cx="429041" cy="49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3101447" y="2719858"/>
            <a:ext cx="90762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hlinkClick r:id="rId10"/>
              </a:rPr>
              <a:t>https://xsdk.info/</a:t>
            </a:r>
            <a:endParaRPr lang="en-US" sz="788" dirty="0"/>
          </a:p>
        </p:txBody>
      </p:sp>
      <p:pic>
        <p:nvPicPr>
          <p:cNvPr id="36" name="Picture 35" descr="SD 3-Clause &quot;New&quot; or &quot;Revised&quot;/&quot;Modified&quot; Licens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861" y="2608650"/>
            <a:ext cx="398805" cy="39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4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Ginkgo </a:t>
            </a:r>
            <a:r>
              <a:rPr lang="en-US" sz="2099" b="1" dirty="0" err="1"/>
              <a:t>SpMV</a:t>
            </a:r>
            <a:r>
              <a:rPr lang="en-US" sz="2099" b="1" dirty="0"/>
              <a:t> Performance</a:t>
            </a: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1"/>
          <a:stretch/>
        </p:blipFill>
        <p:spPr>
          <a:xfrm>
            <a:off x="355210" y="921806"/>
            <a:ext cx="4233053" cy="182335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6"/>
          <a:stretch/>
        </p:blipFill>
        <p:spPr>
          <a:xfrm>
            <a:off x="4493209" y="947433"/>
            <a:ext cx="4226879" cy="182335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5"/>
          <a:stretch/>
        </p:blipFill>
        <p:spPr>
          <a:xfrm>
            <a:off x="396538" y="2796416"/>
            <a:ext cx="4271802" cy="1920548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6"/>
          <a:stretch/>
        </p:blipFill>
        <p:spPr>
          <a:xfrm>
            <a:off x="4588263" y="2814416"/>
            <a:ext cx="4202287" cy="1884547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-2957" r="33534" b="85571"/>
          <a:stretch/>
        </p:blipFill>
        <p:spPr>
          <a:xfrm>
            <a:off x="854260" y="870551"/>
            <a:ext cx="2209691" cy="519928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1554907" y="301405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CSR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435032" y="1547623"/>
            <a:ext cx="4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COO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787225" y="1437942"/>
            <a:ext cx="597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hybrid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5809366" y="3065311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ELL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4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Ginkgo </a:t>
            </a:r>
            <a:r>
              <a:rPr lang="en-US" sz="2099" b="1" dirty="0" err="1"/>
              <a:t>SpMV</a:t>
            </a:r>
            <a:r>
              <a:rPr lang="en-US" sz="2099" b="1" dirty="0"/>
              <a:t> Performance</a:t>
            </a: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5" y="915770"/>
            <a:ext cx="6463936" cy="32909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1637" y="4206749"/>
            <a:ext cx="8125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Anzt</a:t>
            </a:r>
            <a:r>
              <a:rPr lang="en-US" sz="1200" i="1" dirty="0"/>
              <a:t>, </a:t>
            </a:r>
            <a:r>
              <a:rPr lang="en-US" sz="1200" i="1" dirty="0" err="1"/>
              <a:t>Cojean</a:t>
            </a:r>
            <a:r>
              <a:rPr lang="en-US" sz="1200" i="1" dirty="0"/>
              <a:t>, Chen, </a:t>
            </a:r>
            <a:r>
              <a:rPr lang="en-US" sz="1200" i="1" dirty="0" err="1"/>
              <a:t>Dongarra</a:t>
            </a:r>
            <a:r>
              <a:rPr lang="en-US" sz="1200" i="1" dirty="0"/>
              <a:t>, </a:t>
            </a:r>
            <a:r>
              <a:rPr lang="en-US" sz="1200" i="1" dirty="0" err="1"/>
              <a:t>Flegar</a:t>
            </a:r>
            <a:r>
              <a:rPr lang="en-US" sz="1200" i="1" dirty="0"/>
              <a:t>, </a:t>
            </a:r>
            <a:r>
              <a:rPr lang="en-US" sz="1200" i="1" dirty="0" err="1"/>
              <a:t>Nayak</a:t>
            </a:r>
            <a:r>
              <a:rPr lang="en-US" sz="1200" i="1" dirty="0"/>
              <a:t>, </a:t>
            </a:r>
            <a:r>
              <a:rPr lang="en-US" sz="1200" i="1" dirty="0" err="1"/>
              <a:t>Tomov</a:t>
            </a:r>
            <a:r>
              <a:rPr lang="en-US" sz="1200" i="1" dirty="0"/>
              <a:t>, Tsai, Wang</a:t>
            </a:r>
            <a:r>
              <a:rPr lang="en-US" sz="1200" dirty="0"/>
              <a:t>: </a:t>
            </a:r>
            <a:r>
              <a:rPr lang="en-US" sz="1200" b="1" dirty="0"/>
              <a:t>Load-balancing Sparse Matrix Vector Product Kernels on GPUs</a:t>
            </a:r>
            <a:r>
              <a:rPr lang="en-US" sz="1200" dirty="0"/>
              <a:t>, </a:t>
            </a:r>
            <a:r>
              <a:rPr lang="en-US" sz="1200" dirty="0" smtClean="0"/>
              <a:t>TOPC, 2019.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29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Past, Present, Future</a:t>
            </a:r>
            <a:r>
              <a:rPr lang="is-IS" sz="2099" b="1" dirty="0"/>
              <a:t>…</a:t>
            </a:r>
            <a:endParaRPr lang="en-US" sz="2099" b="1" dirty="0"/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0574" y="792593"/>
            <a:ext cx="4063933" cy="3515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50"/>
              </a:spcAft>
            </a:pPr>
            <a:r>
              <a:rPr lang="en-US" sz="1013" dirty="0"/>
              <a:t>Start library design discussions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Initial C++ usage tests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accent6">
                    <a:lumMod val="75000"/>
                  </a:schemeClr>
                </a:solidFill>
              </a:rPr>
              <a:t>"First bits in the bucket” </a:t>
            </a:r>
            <a:r>
              <a:rPr lang="en-US" sz="1013" dirty="0">
                <a:hlinkClick r:id="rId3"/>
              </a:rPr>
              <a:t>https://github.com/ginkgo-project/ginkgo</a:t>
            </a:r>
            <a:endParaRPr lang="en-US" sz="1013" dirty="0"/>
          </a:p>
          <a:p>
            <a:pPr>
              <a:spcAft>
                <a:spcPts val="150"/>
              </a:spcAft>
            </a:pPr>
            <a:r>
              <a:rPr lang="en-US" sz="1013" dirty="0"/>
              <a:t>Ginkgo name decision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Continuous Integration (CI)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Ginkgo Performance Explorer (GPE) </a:t>
            </a:r>
            <a:r>
              <a:rPr lang="en-US" sz="1013" dirty="0">
                <a:hlinkClick r:id="rId4"/>
              </a:rPr>
              <a:t>https://ginkgo-project.github.io/gpe/</a:t>
            </a:r>
            <a:endParaRPr lang="en-US" sz="1013" dirty="0"/>
          </a:p>
          <a:p>
            <a:pPr>
              <a:spcAft>
                <a:spcPts val="150"/>
              </a:spcAft>
            </a:pPr>
            <a:r>
              <a:rPr lang="en-US" sz="1013" dirty="0"/>
              <a:t>Continuous Benchmarking (CB)</a:t>
            </a:r>
          </a:p>
          <a:p>
            <a:pPr>
              <a:spcAft>
                <a:spcPts val="150"/>
              </a:spcAft>
            </a:pPr>
            <a:r>
              <a:rPr lang="en-US" sz="1013" dirty="0" err="1"/>
              <a:t>deal.ii</a:t>
            </a:r>
            <a:r>
              <a:rPr lang="en-US" sz="1013" dirty="0"/>
              <a:t> Finite Element Software integration example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Ginkgo Project Webpage </a:t>
            </a:r>
            <a:r>
              <a:rPr lang="en-US" sz="1013" dirty="0">
                <a:hlinkClick r:id="rId5"/>
              </a:rPr>
              <a:t>https://ginkgo-project.github.io/</a:t>
            </a:r>
            <a:endParaRPr lang="en-US" sz="1013" dirty="0"/>
          </a:p>
          <a:p>
            <a:pPr>
              <a:spcAft>
                <a:spcPts val="150"/>
              </a:spcAft>
            </a:pPr>
            <a:r>
              <a:rPr lang="en-US" sz="1013" dirty="0"/>
              <a:t>PAPI SDE integration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Ginkgo v.1.0.0 release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Ginkgo approved for </a:t>
            </a:r>
            <a:r>
              <a:rPr lang="en-US" sz="1013" dirty="0" err="1">
                <a:solidFill>
                  <a:schemeClr val="accent6">
                    <a:lumMod val="75000"/>
                  </a:schemeClr>
                </a:solidFill>
              </a:rPr>
              <a:t>xSDK</a:t>
            </a: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 release </a:t>
            </a:r>
            <a:r>
              <a:rPr lang="en-US" sz="1013" dirty="0" smtClean="0">
                <a:solidFill>
                  <a:schemeClr val="accent6">
                    <a:lumMod val="75000"/>
                  </a:schemeClr>
                </a:solidFill>
              </a:rPr>
              <a:t>v.0.5.0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Ginkgo </a:t>
            </a:r>
            <a:r>
              <a:rPr lang="en-US" sz="1013" dirty="0" smtClean="0"/>
              <a:t>v.1.1.0 release</a:t>
            </a:r>
          </a:p>
          <a:p>
            <a:pPr>
              <a:spcAft>
                <a:spcPts val="150"/>
              </a:spcAft>
            </a:pPr>
            <a:r>
              <a:rPr lang="en-US" sz="1013" dirty="0" err="1"/>
              <a:t>deal.ii</a:t>
            </a:r>
            <a:r>
              <a:rPr lang="en-US" sz="1013" dirty="0"/>
              <a:t> Finite Element Software integration </a:t>
            </a:r>
            <a:r>
              <a:rPr lang="en-US" sz="1013" dirty="0" smtClean="0"/>
              <a:t>example</a:t>
            </a:r>
            <a:endParaRPr lang="en-US" sz="1013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Aft>
                <a:spcPts val="150"/>
              </a:spcAft>
            </a:pPr>
            <a:r>
              <a:rPr lang="en-US" sz="1013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HIP executor</a:t>
            </a:r>
          </a:p>
          <a:p>
            <a:pPr>
              <a:spcAft>
                <a:spcPts val="150"/>
              </a:spcAft>
            </a:pPr>
            <a:r>
              <a:rPr lang="en-US" sz="1013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PetSC</a:t>
            </a:r>
            <a:r>
              <a:rPr lang="en-US" sz="1013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integration</a:t>
            </a:r>
          </a:p>
          <a:p>
            <a:pPr>
              <a:spcAft>
                <a:spcPts val="150"/>
              </a:spcAft>
            </a:pPr>
            <a:r>
              <a:rPr lang="en-US" sz="1013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Trilinos</a:t>
            </a: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integration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FEAST sparse </a:t>
            </a:r>
            <a:r>
              <a:rPr lang="en-US" sz="1013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eigensolver</a:t>
            </a:r>
            <a:endParaRPr lang="en-US" sz="1013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Multi-GPU executor?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52337" y="792593"/>
            <a:ext cx="628698" cy="3515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50"/>
              </a:spcAft>
            </a:pPr>
            <a:r>
              <a:rPr lang="en-US" sz="1013" dirty="0"/>
              <a:t>05/2017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05/2017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10/2017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11/2017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02/2018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07/2018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09/2018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09/2018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12/2018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01/2019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05/2019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07/2019</a:t>
            </a:r>
          </a:p>
          <a:p>
            <a:pPr>
              <a:spcAft>
                <a:spcPts val="150"/>
              </a:spcAft>
            </a:pPr>
            <a:r>
              <a:rPr lang="en-US" sz="1013" i="1" dirty="0" smtClean="0"/>
              <a:t>10/2019</a:t>
            </a:r>
          </a:p>
          <a:p>
            <a:pPr>
              <a:spcAft>
                <a:spcPts val="150"/>
              </a:spcAft>
            </a:pPr>
            <a:r>
              <a:rPr lang="en-US" sz="1013" i="1" dirty="0" smtClean="0"/>
              <a:t>10/2019</a:t>
            </a:r>
            <a:endParaRPr lang="en-US" sz="1013" i="1" dirty="0" smtClean="0"/>
          </a:p>
          <a:p>
            <a:pPr>
              <a:spcAft>
                <a:spcPts val="150"/>
              </a:spcAft>
            </a:pPr>
            <a:r>
              <a:rPr lang="en-US" sz="1013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11/2019</a:t>
            </a:r>
            <a:endParaRPr lang="en-US" sz="1013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01/2020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01/2020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06/2020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06/2020</a:t>
            </a:r>
          </a:p>
        </p:txBody>
      </p:sp>
      <p:pic>
        <p:nvPicPr>
          <p:cNvPr id="98" name="Picture 2" descr="mage result for xSD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60" y="2413987"/>
            <a:ext cx="848154" cy="84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mage result for github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512" y="892952"/>
            <a:ext cx="902805" cy="90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fe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738" y="3118074"/>
            <a:ext cx="567497" cy="56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510" y="1990557"/>
            <a:ext cx="1156675" cy="27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amd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917" y="3196836"/>
            <a:ext cx="628168" cy="65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89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Past, Present, Future</a:t>
            </a:r>
            <a:r>
              <a:rPr lang="is-IS" sz="2099" b="1" dirty="0"/>
              <a:t>…</a:t>
            </a:r>
            <a:endParaRPr lang="en-US" sz="2099" b="1" dirty="0"/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0574" y="792593"/>
            <a:ext cx="4063933" cy="3152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50"/>
              </a:spcAft>
            </a:pPr>
            <a:r>
              <a:rPr lang="en-US" sz="1013" dirty="0"/>
              <a:t>Start library design discussions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Initial C++ usage tests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accent6">
                    <a:lumMod val="75000"/>
                  </a:schemeClr>
                </a:solidFill>
              </a:rPr>
              <a:t>"First bits in the bucket” </a:t>
            </a:r>
            <a:r>
              <a:rPr lang="en-US" sz="1013" dirty="0">
                <a:hlinkClick r:id="rId3"/>
              </a:rPr>
              <a:t>https://github.com/ginkgo-project/ginkgo</a:t>
            </a:r>
            <a:endParaRPr lang="en-US" sz="1013" dirty="0"/>
          </a:p>
          <a:p>
            <a:pPr>
              <a:spcAft>
                <a:spcPts val="150"/>
              </a:spcAft>
            </a:pPr>
            <a:r>
              <a:rPr lang="en-US" sz="1013" dirty="0"/>
              <a:t>Ginkgo name decision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Continuous Integration (CI)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Ginkgo Performance Explorer (GPE) </a:t>
            </a:r>
            <a:r>
              <a:rPr lang="en-US" sz="1013" dirty="0">
                <a:hlinkClick r:id="rId4"/>
              </a:rPr>
              <a:t>https://ginkgo-project.github.io/gpe/</a:t>
            </a:r>
            <a:endParaRPr lang="en-US" sz="1013" dirty="0"/>
          </a:p>
          <a:p>
            <a:pPr>
              <a:spcAft>
                <a:spcPts val="150"/>
              </a:spcAft>
            </a:pPr>
            <a:r>
              <a:rPr lang="en-US" sz="1013" dirty="0"/>
              <a:t>Continuous Benchmarking (CB)</a:t>
            </a:r>
          </a:p>
          <a:p>
            <a:pPr>
              <a:spcAft>
                <a:spcPts val="150"/>
              </a:spcAft>
            </a:pPr>
            <a:r>
              <a:rPr lang="en-US" sz="1013" dirty="0" err="1"/>
              <a:t>deal.ii</a:t>
            </a:r>
            <a:r>
              <a:rPr lang="en-US" sz="1013" dirty="0"/>
              <a:t> Finite Element Software integration example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Ginkgo Project Webpage </a:t>
            </a:r>
            <a:r>
              <a:rPr lang="en-US" sz="1013" dirty="0">
                <a:hlinkClick r:id="rId5"/>
              </a:rPr>
              <a:t>https://ginkgo-project.github.io/</a:t>
            </a:r>
            <a:endParaRPr lang="en-US" sz="1013" dirty="0"/>
          </a:p>
          <a:p>
            <a:pPr>
              <a:spcAft>
                <a:spcPts val="150"/>
              </a:spcAft>
            </a:pPr>
            <a:r>
              <a:rPr lang="en-US" sz="1013" dirty="0"/>
              <a:t>PAPI SDE integration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Ginkgo v.1.0.0 release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Ginkgo approved for </a:t>
            </a:r>
            <a:r>
              <a:rPr lang="en-US" sz="1013" dirty="0" err="1">
                <a:solidFill>
                  <a:schemeClr val="accent6">
                    <a:lumMod val="75000"/>
                  </a:schemeClr>
                </a:solidFill>
              </a:rPr>
              <a:t>xSDK</a:t>
            </a: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 release v.0.5.0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HIP executor</a:t>
            </a:r>
          </a:p>
          <a:p>
            <a:pPr>
              <a:spcAft>
                <a:spcPts val="150"/>
              </a:spcAft>
            </a:pPr>
            <a:r>
              <a:rPr lang="en-US" sz="1013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PetSC</a:t>
            </a: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integration</a:t>
            </a:r>
          </a:p>
          <a:p>
            <a:pPr>
              <a:spcAft>
                <a:spcPts val="150"/>
              </a:spcAft>
            </a:pPr>
            <a:r>
              <a:rPr lang="en-US" sz="1013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Trilinos</a:t>
            </a: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integration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FEAST sparse </a:t>
            </a:r>
            <a:r>
              <a:rPr lang="en-US" sz="1013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eigensolver</a:t>
            </a:r>
            <a:endParaRPr lang="en-US" sz="1013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Multi-GPU executor?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52337" y="792593"/>
            <a:ext cx="628698" cy="3152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50"/>
              </a:spcAft>
            </a:pPr>
            <a:r>
              <a:rPr lang="en-US" sz="1013" dirty="0"/>
              <a:t>05/2017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05/2017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10/2017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11/2017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02/2018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07/2018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09/2018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09/2018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12/2018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01/2019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05/2019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07/2019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11/2019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01/2020</a:t>
            </a:r>
          </a:p>
          <a:p>
            <a:pPr>
              <a:spcAft>
                <a:spcPts val="150"/>
              </a:spcAft>
            </a:pPr>
            <a:r>
              <a:rPr lang="en-US" sz="1013" i="1">
                <a:solidFill>
                  <a:schemeClr val="tx1">
                    <a:lumMod val="50000"/>
                    <a:lumOff val="50000"/>
                  </a:schemeClr>
                </a:solidFill>
              </a:rPr>
              <a:t>01/2020</a:t>
            </a:r>
            <a:endParaRPr lang="en-US" sz="1013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06/2020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06/2020</a:t>
            </a:r>
          </a:p>
        </p:txBody>
      </p:sp>
      <p:pic>
        <p:nvPicPr>
          <p:cNvPr id="98" name="Picture 2" descr="mage result for xSD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421" y="3051836"/>
            <a:ext cx="848154" cy="84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mage result for github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512" y="892952"/>
            <a:ext cx="902805" cy="90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62" y="1344355"/>
            <a:ext cx="4458027" cy="2972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208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Separate Algorithm from Kernels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4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Separate Algorithm from Kernels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94477" y="688111"/>
            <a:ext cx="2199578" cy="1384995"/>
            <a:chOff x="1784194" y="1355082"/>
            <a:chExt cx="2932771" cy="1846660"/>
          </a:xfrm>
        </p:grpSpPr>
        <p:sp>
          <p:nvSpPr>
            <p:cNvPr id="2" name="Rounded Rectangle 1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rgbClr val="FFC000">
                <a:alpha val="36078"/>
              </a:srgbClr>
            </a:solidFill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77587" y="1657509"/>
              <a:ext cx="2195474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Library Infrastructure</a:t>
              </a:r>
            </a:p>
            <a:p>
              <a:r>
                <a:rPr lang="en-US" sz="1013" dirty="0"/>
                <a:t>Algorithm Implementations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Iterative Solvers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Preconditioners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39341" y="1355082"/>
              <a:ext cx="581784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Core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969604" y="2652060"/>
            <a:ext cx="1250983" cy="87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endParaRPr lang="en-US" sz="1013" dirty="0"/>
          </a:p>
          <a:p>
            <a:pPr marL="214313" indent="-214313">
              <a:buFont typeface="Arial" charset="0"/>
              <a:buChar char="•"/>
            </a:pPr>
            <a:r>
              <a:rPr lang="en-US" sz="1013" dirty="0" err="1"/>
              <a:t>SpMV</a:t>
            </a:r>
            <a:endParaRPr lang="en-US" sz="1013" dirty="0"/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Solver kernels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 err="1"/>
              <a:t>Precond</a:t>
            </a:r>
            <a:r>
              <a:rPr lang="en-US" sz="1013" dirty="0"/>
              <a:t> kernels</a:t>
            </a:r>
          </a:p>
          <a:p>
            <a:pPr marL="214313" indent="-214313">
              <a:buFont typeface="Arial" charset="0"/>
              <a:buChar char="•"/>
            </a:pPr>
            <a:r>
              <a:rPr lang="is-IS" sz="1013" dirty="0"/>
              <a:t>…</a:t>
            </a:r>
            <a:endParaRPr lang="en-US" sz="1013" dirty="0"/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3470683" y="2185610"/>
            <a:ext cx="993146" cy="2251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4314" y="755907"/>
            <a:ext cx="24721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Library core contains architecture-agnostic </a:t>
            </a:r>
            <a:br>
              <a:rPr lang="en-US" sz="1013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algorithm implementation;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4314" y="1946625"/>
            <a:ext cx="2337499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Architecture-specific kernels execute the</a:t>
            </a:r>
            <a:br>
              <a:rPr lang="en-US" sz="1013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algorithm on target architecture;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0877" y="2810264"/>
            <a:ext cx="58541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K</a:t>
            </a:r>
            <a:r>
              <a:rPr lang="en-US" sz="1013" b="1"/>
              <a:t>ernels</a:t>
            </a:r>
            <a:endParaRPr lang="en-US" sz="1013" b="1" dirty="0"/>
          </a:p>
        </p:txBody>
      </p:sp>
    </p:spTree>
    <p:extLst>
      <p:ext uri="{BB962C8B-B14F-4D97-AF65-F5344CB8AC3E}">
        <p14:creationId xmlns:p14="http://schemas.microsoft.com/office/powerpoint/2010/main" val="120620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Separate Algorithm from Kernels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94477" y="688111"/>
            <a:ext cx="2199578" cy="1384995"/>
            <a:chOff x="1784194" y="1355082"/>
            <a:chExt cx="2932771" cy="1846660"/>
          </a:xfrm>
        </p:grpSpPr>
        <p:sp>
          <p:nvSpPr>
            <p:cNvPr id="2" name="Rounded Rectangle 1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rgbClr val="FFC000">
                <a:alpha val="36078"/>
              </a:srgbClr>
            </a:solidFill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77587" y="1657509"/>
              <a:ext cx="2195474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Library Infrastructure</a:t>
              </a:r>
            </a:p>
            <a:p>
              <a:r>
                <a:rPr lang="en-US" sz="1013" dirty="0"/>
                <a:t>Algorithm Implementations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Iterative Solvers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Preconditioners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39341" y="1355082"/>
              <a:ext cx="581784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Core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69604" y="2441966"/>
            <a:ext cx="1553247" cy="1384995"/>
            <a:chOff x="1784194" y="1355082"/>
            <a:chExt cx="2932771" cy="1846660"/>
          </a:xfrm>
        </p:grpSpPr>
        <p:sp>
          <p:nvSpPr>
            <p:cNvPr id="14" name="Rounded Rectangle 13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84194" y="1635206"/>
              <a:ext cx="2362050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Reference kernels 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52342" y="1355082"/>
              <a:ext cx="138381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/>
                <a:t>Reference</a:t>
              </a:r>
              <a:endParaRPr lang="en-US" sz="1013" b="1" dirty="0"/>
            </a:p>
          </p:txBody>
        </p:sp>
      </p:grpSp>
      <p:cxnSp>
        <p:nvCxnSpPr>
          <p:cNvPr id="36" name="Straight Connector 35"/>
          <p:cNvCxnSpPr/>
          <p:nvPr/>
        </p:nvCxnSpPr>
        <p:spPr>
          <a:xfrm flipH="1">
            <a:off x="3470683" y="2185610"/>
            <a:ext cx="993146" cy="2251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4314" y="755907"/>
            <a:ext cx="24721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Library core contains architecture-agnostic </a:t>
            </a:r>
            <a:br>
              <a:rPr lang="en-US" sz="1013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algorithm implementation;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4314" y="1946625"/>
            <a:ext cx="2337499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Architecture-specific kernels execute the</a:t>
            </a:r>
            <a:br>
              <a:rPr lang="en-US" sz="1013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algorithm on target architecture;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09975" y="3850484"/>
            <a:ext cx="1707519" cy="715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 are sequential </a:t>
            </a:r>
            <a:b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kernels to check </a:t>
            </a: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correctness </a:t>
            </a:r>
            <a:b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of algorithm design and </a:t>
            </a:r>
            <a:b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optimized kernels;</a:t>
            </a:r>
            <a:endParaRPr lang="en-US" sz="101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10877" y="2810264"/>
            <a:ext cx="58541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K</a:t>
            </a:r>
            <a:r>
              <a:rPr lang="en-US" sz="1013" b="1"/>
              <a:t>ernels</a:t>
            </a:r>
            <a:endParaRPr lang="en-US" sz="1013" b="1" dirty="0"/>
          </a:p>
        </p:txBody>
      </p:sp>
    </p:spTree>
    <p:extLst>
      <p:ext uri="{BB962C8B-B14F-4D97-AF65-F5344CB8AC3E}">
        <p14:creationId xmlns:p14="http://schemas.microsoft.com/office/powerpoint/2010/main" val="17532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Separate Algorithm from Kernels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94477" y="688111"/>
            <a:ext cx="2199578" cy="1384995"/>
            <a:chOff x="1784194" y="1355082"/>
            <a:chExt cx="2932771" cy="1846660"/>
          </a:xfrm>
        </p:grpSpPr>
        <p:sp>
          <p:nvSpPr>
            <p:cNvPr id="2" name="Rounded Rectangle 1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rgbClr val="FFC000">
                <a:alpha val="36078"/>
              </a:srgbClr>
            </a:solidFill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77587" y="1657509"/>
              <a:ext cx="2195474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Library Infrastructure</a:t>
              </a:r>
            </a:p>
            <a:p>
              <a:r>
                <a:rPr lang="en-US" sz="1013" dirty="0"/>
                <a:t>Algorithm Implementations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Iterative Solvers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Preconditioners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39341" y="1355082"/>
              <a:ext cx="581784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Core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670583" y="2422766"/>
            <a:ext cx="1553247" cy="1384995"/>
            <a:chOff x="1784194" y="1355082"/>
            <a:chExt cx="2932771" cy="1846660"/>
          </a:xfrm>
        </p:grpSpPr>
        <p:sp>
          <p:nvSpPr>
            <p:cNvPr id="10" name="Rounded Rectangle 9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84194" y="1635206"/>
              <a:ext cx="2406846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NVIDIA-GPU kernels 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91362" y="1355082"/>
              <a:ext cx="94191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CUDA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69604" y="2441966"/>
            <a:ext cx="1553247" cy="1384995"/>
            <a:chOff x="1784194" y="1355082"/>
            <a:chExt cx="2932771" cy="1846660"/>
          </a:xfrm>
        </p:grpSpPr>
        <p:sp>
          <p:nvSpPr>
            <p:cNvPr id="14" name="Rounded Rectangle 13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84194" y="1635206"/>
              <a:ext cx="2362050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Reference kernels 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52342" y="1355082"/>
              <a:ext cx="138381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/>
                <a:t>Reference</a:t>
              </a:r>
              <a:endParaRPr lang="en-US" sz="1013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71949" y="2422766"/>
            <a:ext cx="1553247" cy="1384995"/>
            <a:chOff x="1784194" y="1355082"/>
            <a:chExt cx="2932771" cy="1846660"/>
          </a:xfrm>
        </p:grpSpPr>
        <p:sp>
          <p:nvSpPr>
            <p:cNvPr id="18" name="Rounded Rectangle 17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84194" y="1635206"/>
              <a:ext cx="2362050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 err="1"/>
                <a:t>OpenMP</a:t>
              </a:r>
              <a:r>
                <a:rPr lang="en-US" sz="1013" dirty="0"/>
                <a:t>-kernels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34156" y="1355082"/>
              <a:ext cx="1244587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/>
                <a:t>OpenMP</a:t>
              </a:r>
              <a:endParaRPr lang="en-US" sz="1013" b="1" dirty="0"/>
            </a:p>
          </p:txBody>
        </p:sp>
      </p:grpSp>
      <p:cxnSp>
        <p:nvCxnSpPr>
          <p:cNvPr id="30" name="Straight Connector 29"/>
          <p:cNvCxnSpPr/>
          <p:nvPr/>
        </p:nvCxnSpPr>
        <p:spPr>
          <a:xfrm flipH="1">
            <a:off x="4837299" y="2178153"/>
            <a:ext cx="239985" cy="1748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930852" y="2164250"/>
            <a:ext cx="58544" cy="1887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470683" y="2185610"/>
            <a:ext cx="993146" cy="2251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4314" y="755907"/>
            <a:ext cx="24721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Library core contains architecture-agnostic </a:t>
            </a:r>
            <a:br>
              <a:rPr lang="en-US" sz="1013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algorithm implementation;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4314" y="1271880"/>
            <a:ext cx="2693366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accent1">
                    <a:lumMod val="75000"/>
                  </a:schemeClr>
                </a:solidFill>
              </a:rPr>
              <a:t>Runtime polymorphism selects the right </a:t>
            </a:r>
            <a:r>
              <a:rPr lang="en-US" sz="1013">
                <a:solidFill>
                  <a:schemeClr val="accent1">
                    <a:lumMod val="75000"/>
                  </a:schemeClr>
                </a:solidFill>
              </a:rPr>
              <a:t>kernel </a:t>
            </a:r>
            <a:br>
              <a:rPr lang="en-US" sz="1013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013">
                <a:solidFill>
                  <a:schemeClr val="accent1">
                    <a:lumMod val="75000"/>
                  </a:schemeClr>
                </a:solidFill>
              </a:rPr>
              <a:t>depending </a:t>
            </a:r>
            <a:r>
              <a:rPr lang="en-US" sz="1013" dirty="0">
                <a:solidFill>
                  <a:schemeClr val="accent1">
                    <a:lumMod val="75000"/>
                  </a:schemeClr>
                </a:solidFill>
              </a:rPr>
              <a:t>on the target architecture;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4314" y="1946625"/>
            <a:ext cx="2337499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Architecture-specific kernels execute the</a:t>
            </a:r>
            <a:br>
              <a:rPr lang="en-US" sz="1013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algorithm on target architecture;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09975" y="3850484"/>
            <a:ext cx="1707519" cy="715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 are sequential </a:t>
            </a:r>
            <a:b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kernels to check </a:t>
            </a: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correctness </a:t>
            </a:r>
            <a:b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of algorithm design and </a:t>
            </a:r>
            <a:b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optimized kernels;</a:t>
            </a:r>
            <a:endParaRPr lang="en-US" sz="101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76467" y="3875324"/>
            <a:ext cx="22878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Optimized architecture-specific kernels;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0877" y="2810264"/>
            <a:ext cx="58541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K</a:t>
            </a:r>
            <a:r>
              <a:rPr lang="en-US" sz="1013" b="1"/>
              <a:t>ernels</a:t>
            </a:r>
            <a:endParaRPr lang="en-US" sz="1013" b="1" dirty="0"/>
          </a:p>
        </p:txBody>
      </p:sp>
      <p:grpSp>
        <p:nvGrpSpPr>
          <p:cNvPr id="31" name="Group 30"/>
          <p:cNvGrpSpPr/>
          <p:nvPr/>
        </p:nvGrpSpPr>
        <p:grpSpPr>
          <a:xfrm>
            <a:off x="7073314" y="2441966"/>
            <a:ext cx="1553247" cy="1384995"/>
            <a:chOff x="1784194" y="1355082"/>
            <a:chExt cx="2932771" cy="1846660"/>
          </a:xfrm>
        </p:grpSpPr>
        <p:sp>
          <p:nvSpPr>
            <p:cNvPr id="33" name="Rounded Rectangle 32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84194" y="1635206"/>
              <a:ext cx="2362050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AMD-GPU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92820" y="1355082"/>
              <a:ext cx="699777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HIP</a:t>
              </a: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6443902" y="2182724"/>
            <a:ext cx="743900" cy="208337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Separate Algorithm from Kernels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94477" y="688111"/>
            <a:ext cx="2199578" cy="1384995"/>
            <a:chOff x="1784194" y="1355082"/>
            <a:chExt cx="2932771" cy="1846660"/>
          </a:xfrm>
        </p:grpSpPr>
        <p:sp>
          <p:nvSpPr>
            <p:cNvPr id="2" name="Rounded Rectangle 1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rgbClr val="FFC000">
                <a:alpha val="36078"/>
              </a:srgbClr>
            </a:solidFill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77587" y="1657509"/>
              <a:ext cx="2195474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Library Infrastructure</a:t>
              </a:r>
            </a:p>
            <a:p>
              <a:r>
                <a:rPr lang="en-US" sz="1013" dirty="0"/>
                <a:t>Algorithm Implementations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Iterative Solvers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Preconditioners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39341" y="1355082"/>
              <a:ext cx="581784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Core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670583" y="2422766"/>
            <a:ext cx="1553247" cy="1384995"/>
            <a:chOff x="1784194" y="1355082"/>
            <a:chExt cx="2932771" cy="1846660"/>
          </a:xfrm>
        </p:grpSpPr>
        <p:sp>
          <p:nvSpPr>
            <p:cNvPr id="10" name="Rounded Rectangle 9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84194" y="1635206"/>
              <a:ext cx="2406846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NVIDIA-GPU kernels 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91362" y="1355082"/>
              <a:ext cx="94191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CUDA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69604" y="2441966"/>
            <a:ext cx="1553247" cy="1384995"/>
            <a:chOff x="1784194" y="1355082"/>
            <a:chExt cx="2932771" cy="1846660"/>
          </a:xfrm>
        </p:grpSpPr>
        <p:sp>
          <p:nvSpPr>
            <p:cNvPr id="14" name="Rounded Rectangle 13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84194" y="1635206"/>
              <a:ext cx="2362050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Reference kernels 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52342" y="1355082"/>
              <a:ext cx="138381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/>
                <a:t>Reference</a:t>
              </a:r>
              <a:endParaRPr lang="en-US" sz="1013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71949" y="2422766"/>
            <a:ext cx="1553247" cy="1384995"/>
            <a:chOff x="1784194" y="1355082"/>
            <a:chExt cx="2932771" cy="1846660"/>
          </a:xfrm>
        </p:grpSpPr>
        <p:sp>
          <p:nvSpPr>
            <p:cNvPr id="18" name="Rounded Rectangle 17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84194" y="1635206"/>
              <a:ext cx="2362050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 err="1"/>
                <a:t>OpenMP</a:t>
              </a:r>
              <a:r>
                <a:rPr lang="en-US" sz="1013" dirty="0"/>
                <a:t>-kernels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34156" y="1355082"/>
              <a:ext cx="1244587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/>
                <a:t>OpenMP</a:t>
              </a:r>
              <a:endParaRPr lang="en-US" sz="1013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73314" y="2441966"/>
            <a:ext cx="1553247" cy="1384995"/>
            <a:chOff x="1784194" y="1355082"/>
            <a:chExt cx="2932771" cy="1846660"/>
          </a:xfrm>
        </p:grpSpPr>
        <p:sp>
          <p:nvSpPr>
            <p:cNvPr id="22" name="Rounded Rectangle 21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84194" y="1635206"/>
              <a:ext cx="2362050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AMD-GPU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92820" y="1355082"/>
              <a:ext cx="699777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HIP</a:t>
              </a:r>
            </a:p>
          </p:txBody>
        </p:sp>
      </p:grpSp>
      <p:cxnSp>
        <p:nvCxnSpPr>
          <p:cNvPr id="30" name="Straight Connector 29"/>
          <p:cNvCxnSpPr/>
          <p:nvPr/>
        </p:nvCxnSpPr>
        <p:spPr>
          <a:xfrm flipH="1">
            <a:off x="4837299" y="2178153"/>
            <a:ext cx="239985" cy="1748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930852" y="2164250"/>
            <a:ext cx="58544" cy="1887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43902" y="2182724"/>
            <a:ext cx="743900" cy="208337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470683" y="2185610"/>
            <a:ext cx="993146" cy="2251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4314" y="755907"/>
            <a:ext cx="24721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Library core contains architecture-agnostic </a:t>
            </a:r>
            <a:br>
              <a:rPr lang="en-US" sz="1013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algorithm implementation;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4314" y="1271880"/>
            <a:ext cx="2693366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accent1">
                    <a:lumMod val="75000"/>
                  </a:schemeClr>
                </a:solidFill>
              </a:rPr>
              <a:t>Runtime polymorphism selects the right </a:t>
            </a:r>
            <a:r>
              <a:rPr lang="en-US" sz="1013">
                <a:solidFill>
                  <a:schemeClr val="accent1">
                    <a:lumMod val="75000"/>
                  </a:schemeClr>
                </a:solidFill>
              </a:rPr>
              <a:t>kernel </a:t>
            </a:r>
            <a:br>
              <a:rPr lang="en-US" sz="1013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013">
                <a:solidFill>
                  <a:schemeClr val="accent1">
                    <a:lumMod val="75000"/>
                  </a:schemeClr>
                </a:solidFill>
              </a:rPr>
              <a:t>depending </a:t>
            </a:r>
            <a:r>
              <a:rPr lang="en-US" sz="1013" dirty="0">
                <a:solidFill>
                  <a:schemeClr val="accent1">
                    <a:lumMod val="75000"/>
                  </a:schemeClr>
                </a:solidFill>
              </a:rPr>
              <a:t>on the target architecture;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4314" y="1946625"/>
            <a:ext cx="2337499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Architecture-specific kernels execute the</a:t>
            </a:r>
            <a:br>
              <a:rPr lang="en-US" sz="1013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algorithm on target architecture;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09975" y="3850484"/>
            <a:ext cx="1707519" cy="715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 are sequential </a:t>
            </a:r>
            <a:b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kernels to check </a:t>
            </a: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correctness </a:t>
            </a:r>
            <a:b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of algorithm design and </a:t>
            </a:r>
            <a:b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optimized kernels;</a:t>
            </a:r>
            <a:endParaRPr lang="en-US" sz="101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76467" y="3875324"/>
            <a:ext cx="22878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Optimized architecture-specific kernels;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0877" y="2810264"/>
            <a:ext cx="58541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K</a:t>
            </a:r>
            <a:r>
              <a:rPr lang="en-US" sz="1013" b="1"/>
              <a:t>ernels</a:t>
            </a:r>
            <a:endParaRPr lang="en-US" sz="1013" b="1" dirty="0"/>
          </a:p>
        </p:txBody>
      </p:sp>
      <p:pic>
        <p:nvPicPr>
          <p:cNvPr id="39" name="Picture 2" descr="mage result for google te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01" y="4089943"/>
            <a:ext cx="937551" cy="4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Left-Up Arrow 39"/>
          <p:cNvSpPr/>
          <p:nvPr/>
        </p:nvSpPr>
        <p:spPr>
          <a:xfrm>
            <a:off x="3597825" y="4121585"/>
            <a:ext cx="971626" cy="59331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1" name="Left-Up Arrow 40"/>
          <p:cNvSpPr/>
          <p:nvPr/>
        </p:nvSpPr>
        <p:spPr>
          <a:xfrm>
            <a:off x="4660220" y="4121585"/>
            <a:ext cx="1704053" cy="59331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43" name="Picture 2" descr="mage result for google te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30" y="4062511"/>
            <a:ext cx="937551" cy="4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Left-Up Arrow 41"/>
          <p:cNvSpPr/>
          <p:nvPr/>
        </p:nvSpPr>
        <p:spPr>
          <a:xfrm>
            <a:off x="6429080" y="4089943"/>
            <a:ext cx="1704053" cy="59331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56259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Linear Operators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3072" y="735975"/>
            <a:ext cx="4273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We express everything as Linear Operator and leverage C++ class inheritance.</a:t>
            </a:r>
          </a:p>
        </p:txBody>
      </p:sp>
    </p:spTree>
    <p:extLst>
      <p:ext uri="{BB962C8B-B14F-4D97-AF65-F5344CB8AC3E}">
        <p14:creationId xmlns:p14="http://schemas.microsoft.com/office/powerpoint/2010/main" val="156680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7308" y="1301334"/>
            <a:ext cx="174573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Matrix-Vector Product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07" y="1840800"/>
            <a:ext cx="771324" cy="14283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Linear Operators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3072" y="735975"/>
            <a:ext cx="4273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We express everything as Linear Operator and leverage C++ class inheritance.</a:t>
            </a:r>
          </a:p>
        </p:txBody>
      </p:sp>
    </p:spTree>
    <p:extLst>
      <p:ext uri="{BB962C8B-B14F-4D97-AF65-F5344CB8AC3E}">
        <p14:creationId xmlns:p14="http://schemas.microsoft.com/office/powerpoint/2010/main" val="3414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L2012-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8CFD26D9-3FBB-3E4D-BFB8-DE4BE1754B4C}" vid="{4796D9FA-43C9-B345-83B4-6CF85F51E3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ICL_16_9</Template>
  <TotalTime>7252</TotalTime>
  <Words>949</Words>
  <Application>Microsoft Macintosh PowerPoint</Application>
  <PresentationFormat>On-screen Show (16:9)</PresentationFormat>
  <Paragraphs>346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Calibri</vt:lpstr>
      <vt:lpstr>Arial</vt:lpstr>
      <vt:lpstr>ICL2012-Orange</vt:lpstr>
      <vt:lpstr>The Ginkgo Sparse Linear Algebra 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Revisiting the Sparse Matrix Vector Multiply</dc:title>
  <dc:subject/>
  <dc:creator>Microsoft Office User</dc:creator>
  <cp:keywords/>
  <dc:description/>
  <cp:lastModifiedBy>Microsoft Office User</cp:lastModifiedBy>
  <cp:revision>188</cp:revision>
  <cp:lastPrinted>2018-08-18T08:43:43Z</cp:lastPrinted>
  <dcterms:created xsi:type="dcterms:W3CDTF">2017-08-07T08:15:23Z</dcterms:created>
  <dcterms:modified xsi:type="dcterms:W3CDTF">2019-10-31T17:25:57Z</dcterms:modified>
  <cp:category/>
</cp:coreProperties>
</file>